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7"/>
  </p:notesMasterIdLst>
  <p:handoutMasterIdLst>
    <p:handoutMasterId r:id="rId28"/>
  </p:handoutMasterIdLst>
  <p:sldIdLst>
    <p:sldId id="265" r:id="rId2"/>
    <p:sldId id="257" r:id="rId3"/>
    <p:sldId id="309" r:id="rId4"/>
    <p:sldId id="258" r:id="rId5"/>
    <p:sldId id="263" r:id="rId6"/>
    <p:sldId id="301" r:id="rId7"/>
    <p:sldId id="302" r:id="rId8"/>
    <p:sldId id="303" r:id="rId9"/>
    <p:sldId id="304" r:id="rId10"/>
    <p:sldId id="290" r:id="rId11"/>
    <p:sldId id="260" r:id="rId12"/>
    <p:sldId id="311" r:id="rId13"/>
    <p:sldId id="275" r:id="rId14"/>
    <p:sldId id="299" r:id="rId15"/>
    <p:sldId id="269" r:id="rId16"/>
    <p:sldId id="298" r:id="rId17"/>
    <p:sldId id="285" r:id="rId18"/>
    <p:sldId id="287" r:id="rId19"/>
    <p:sldId id="288" r:id="rId20"/>
    <p:sldId id="312" r:id="rId21"/>
    <p:sldId id="282" r:id="rId22"/>
    <p:sldId id="307" r:id="rId23"/>
    <p:sldId id="313" r:id="rId24"/>
    <p:sldId id="296" r:id="rId25"/>
    <p:sldId id="308" r:id="rId2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88" autoAdjust="0"/>
    <p:restoredTop sz="87692" autoAdjust="0"/>
  </p:normalViewPr>
  <p:slideViewPr>
    <p:cSldViewPr>
      <p:cViewPr>
        <p:scale>
          <a:sx n="100" d="100"/>
          <a:sy n="100" d="100"/>
        </p:scale>
        <p:origin x="-1662" y="-72"/>
      </p:cViewPr>
      <p:guideLst>
        <p:guide orient="horz" pos="2160"/>
        <p:guide pos="2880"/>
      </p:guideLst>
    </p:cSldViewPr>
  </p:slideViewPr>
  <p:outlineViewPr>
    <p:cViewPr>
      <p:scale>
        <a:sx n="33" d="100"/>
        <a:sy n="33" d="100"/>
      </p:scale>
      <p:origin x="0" y="8466"/>
    </p:cViewPr>
  </p:outlineViewPr>
  <p:notesTextViewPr>
    <p:cViewPr>
      <p:scale>
        <a:sx n="100" d="100"/>
        <a:sy n="100" d="100"/>
      </p:scale>
      <p:origin x="0" y="0"/>
    </p:cViewPr>
  </p:notesTextViewPr>
  <p:sorterViewPr>
    <p:cViewPr>
      <p:scale>
        <a:sx n="100" d="100"/>
        <a:sy n="100" d="100"/>
      </p:scale>
      <p:origin x="0" y="63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698" cy="480225"/>
          </a:xfrm>
          <a:prstGeom prst="rect">
            <a:avLst/>
          </a:prstGeom>
        </p:spPr>
        <p:txBody>
          <a:bodyPr vert="horz" lIns="95553" tIns="47776" rIns="95553" bIns="47776" rtlCol="0"/>
          <a:lstStyle>
            <a:lvl1pPr algn="l">
              <a:defRPr sz="1200"/>
            </a:lvl1pPr>
          </a:lstStyle>
          <a:p>
            <a:endParaRPr lang="en-US"/>
          </a:p>
        </p:txBody>
      </p:sp>
      <p:sp>
        <p:nvSpPr>
          <p:cNvPr id="3" name="Date Placeholder 2"/>
          <p:cNvSpPr>
            <a:spLocks noGrp="1"/>
          </p:cNvSpPr>
          <p:nvPr>
            <p:ph type="dt" sz="quarter" idx="1"/>
          </p:nvPr>
        </p:nvSpPr>
        <p:spPr>
          <a:xfrm>
            <a:off x="4143833" y="1"/>
            <a:ext cx="3169698" cy="480225"/>
          </a:xfrm>
          <a:prstGeom prst="rect">
            <a:avLst/>
          </a:prstGeom>
        </p:spPr>
        <p:txBody>
          <a:bodyPr vert="horz" lIns="95553" tIns="47776" rIns="95553" bIns="47776" rtlCol="0"/>
          <a:lstStyle>
            <a:lvl1pPr algn="r">
              <a:defRPr sz="1200"/>
            </a:lvl1pPr>
          </a:lstStyle>
          <a:p>
            <a:fld id="{EAA64D67-8539-4130-A1A3-2A0E6FE472DE}" type="datetimeFigureOut">
              <a:rPr lang="en-US" smtClean="0"/>
              <a:t>10/5/2015</a:t>
            </a:fld>
            <a:endParaRPr lang="en-US"/>
          </a:p>
        </p:txBody>
      </p:sp>
      <p:sp>
        <p:nvSpPr>
          <p:cNvPr id="4" name="Footer Placeholder 3"/>
          <p:cNvSpPr>
            <a:spLocks noGrp="1"/>
          </p:cNvSpPr>
          <p:nvPr>
            <p:ph type="ftr" sz="quarter" idx="2"/>
          </p:nvPr>
        </p:nvSpPr>
        <p:spPr>
          <a:xfrm>
            <a:off x="1" y="9119326"/>
            <a:ext cx="3169698" cy="480225"/>
          </a:xfrm>
          <a:prstGeom prst="rect">
            <a:avLst/>
          </a:prstGeom>
        </p:spPr>
        <p:txBody>
          <a:bodyPr vert="horz" lIns="95553" tIns="47776" rIns="95553" bIns="47776" rtlCol="0" anchor="b"/>
          <a:lstStyle>
            <a:lvl1pPr algn="l">
              <a:defRPr sz="1200"/>
            </a:lvl1pPr>
          </a:lstStyle>
          <a:p>
            <a:endParaRPr lang="en-US"/>
          </a:p>
        </p:txBody>
      </p:sp>
      <p:sp>
        <p:nvSpPr>
          <p:cNvPr id="5" name="Slide Number Placeholder 4"/>
          <p:cNvSpPr>
            <a:spLocks noGrp="1"/>
          </p:cNvSpPr>
          <p:nvPr>
            <p:ph type="sldNum" sz="quarter" idx="3"/>
          </p:nvPr>
        </p:nvSpPr>
        <p:spPr>
          <a:xfrm>
            <a:off x="4143833" y="9119326"/>
            <a:ext cx="3169698" cy="480225"/>
          </a:xfrm>
          <a:prstGeom prst="rect">
            <a:avLst/>
          </a:prstGeom>
        </p:spPr>
        <p:txBody>
          <a:bodyPr vert="horz" lIns="95553" tIns="47776" rIns="95553" bIns="47776" rtlCol="0" anchor="b"/>
          <a:lstStyle>
            <a:lvl1pPr algn="r">
              <a:defRPr sz="1200"/>
            </a:lvl1pPr>
          </a:lstStyle>
          <a:p>
            <a:fld id="{27FF2B56-7C6E-4E30-920D-9A6254E7181F}" type="slidenum">
              <a:rPr lang="en-US" smtClean="0"/>
              <a:t>‹#›</a:t>
            </a:fld>
            <a:endParaRPr lang="en-US"/>
          </a:p>
        </p:txBody>
      </p:sp>
    </p:spTree>
    <p:extLst>
      <p:ext uri="{BB962C8B-B14F-4D97-AF65-F5344CB8AC3E}">
        <p14:creationId xmlns:p14="http://schemas.microsoft.com/office/powerpoint/2010/main" val="2809630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698" cy="480225"/>
          </a:xfrm>
          <a:prstGeom prst="rect">
            <a:avLst/>
          </a:prstGeom>
        </p:spPr>
        <p:txBody>
          <a:bodyPr vert="horz" lIns="95553" tIns="47776" rIns="95553" bIns="47776" rtlCol="0"/>
          <a:lstStyle>
            <a:lvl1pPr algn="l">
              <a:defRPr sz="1200"/>
            </a:lvl1pPr>
          </a:lstStyle>
          <a:p>
            <a:endParaRPr lang="en-US"/>
          </a:p>
        </p:txBody>
      </p:sp>
      <p:sp>
        <p:nvSpPr>
          <p:cNvPr id="3" name="Date Placeholder 2"/>
          <p:cNvSpPr>
            <a:spLocks noGrp="1"/>
          </p:cNvSpPr>
          <p:nvPr>
            <p:ph type="dt" idx="1"/>
          </p:nvPr>
        </p:nvSpPr>
        <p:spPr>
          <a:xfrm>
            <a:off x="4143833" y="1"/>
            <a:ext cx="3169698" cy="480225"/>
          </a:xfrm>
          <a:prstGeom prst="rect">
            <a:avLst/>
          </a:prstGeom>
        </p:spPr>
        <p:txBody>
          <a:bodyPr vert="horz" lIns="95553" tIns="47776" rIns="95553" bIns="47776" rtlCol="0"/>
          <a:lstStyle>
            <a:lvl1pPr algn="r">
              <a:defRPr sz="1200"/>
            </a:lvl1pPr>
          </a:lstStyle>
          <a:p>
            <a:fld id="{644660D2-82DB-4059-83F3-A9C3C46F5227}" type="datetimeFigureOut">
              <a:rPr lang="en-US" smtClean="0"/>
              <a:t>10/5/2015</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553" tIns="47776" rIns="95553" bIns="47776" rtlCol="0" anchor="ctr"/>
          <a:lstStyle/>
          <a:p>
            <a:endParaRPr lang="en-US"/>
          </a:p>
        </p:txBody>
      </p:sp>
      <p:sp>
        <p:nvSpPr>
          <p:cNvPr id="5" name="Notes Placeholder 4"/>
          <p:cNvSpPr>
            <a:spLocks noGrp="1"/>
          </p:cNvSpPr>
          <p:nvPr>
            <p:ph type="body" sz="quarter" idx="3"/>
          </p:nvPr>
        </p:nvSpPr>
        <p:spPr>
          <a:xfrm>
            <a:off x="731856" y="4561315"/>
            <a:ext cx="5851491" cy="4320375"/>
          </a:xfrm>
          <a:prstGeom prst="rect">
            <a:avLst/>
          </a:prstGeom>
        </p:spPr>
        <p:txBody>
          <a:bodyPr vert="horz" lIns="95553" tIns="47776" rIns="95553" bIns="4777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119326"/>
            <a:ext cx="3169698" cy="480225"/>
          </a:xfrm>
          <a:prstGeom prst="rect">
            <a:avLst/>
          </a:prstGeom>
        </p:spPr>
        <p:txBody>
          <a:bodyPr vert="horz" lIns="95553" tIns="47776" rIns="95553" bIns="47776" rtlCol="0" anchor="b"/>
          <a:lstStyle>
            <a:lvl1pPr algn="l">
              <a:defRPr sz="1200"/>
            </a:lvl1pPr>
          </a:lstStyle>
          <a:p>
            <a:endParaRPr lang="en-US"/>
          </a:p>
        </p:txBody>
      </p:sp>
      <p:sp>
        <p:nvSpPr>
          <p:cNvPr id="7" name="Slide Number Placeholder 6"/>
          <p:cNvSpPr>
            <a:spLocks noGrp="1"/>
          </p:cNvSpPr>
          <p:nvPr>
            <p:ph type="sldNum" sz="quarter" idx="5"/>
          </p:nvPr>
        </p:nvSpPr>
        <p:spPr>
          <a:xfrm>
            <a:off x="4143833" y="9119326"/>
            <a:ext cx="3169698" cy="480225"/>
          </a:xfrm>
          <a:prstGeom prst="rect">
            <a:avLst/>
          </a:prstGeom>
        </p:spPr>
        <p:txBody>
          <a:bodyPr vert="horz" lIns="95553" tIns="47776" rIns="95553" bIns="47776" rtlCol="0" anchor="b"/>
          <a:lstStyle>
            <a:lvl1pPr algn="r">
              <a:defRPr sz="1200"/>
            </a:lvl1pPr>
          </a:lstStyle>
          <a:p>
            <a:fld id="{8D63D6EA-62B4-4510-A607-AC80C4A206B6}" type="slidenum">
              <a:rPr lang="en-US" smtClean="0"/>
              <a:t>‹#›</a:t>
            </a:fld>
            <a:endParaRPr lang="en-US"/>
          </a:p>
        </p:txBody>
      </p:sp>
    </p:spTree>
    <p:extLst>
      <p:ext uri="{BB962C8B-B14F-4D97-AF65-F5344CB8AC3E}">
        <p14:creationId xmlns:p14="http://schemas.microsoft.com/office/powerpoint/2010/main" val="567979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1" baseline="0" dirty="0" smtClean="0"/>
              <a:t>NOTE TO USERS:    </a:t>
            </a:r>
            <a:r>
              <a:rPr lang="en-US" dirty="0"/>
              <a:t>These notes were prepared to help others that want to use or adapt this exercise.</a:t>
            </a:r>
          </a:p>
          <a:p>
            <a:pPr defTabSz="948507">
              <a:defRPr/>
            </a:pPr>
            <a:endParaRPr lang="en-US" dirty="0"/>
          </a:p>
          <a:p>
            <a:pPr defTabSz="948507">
              <a:defRPr/>
            </a:pPr>
            <a:r>
              <a:rPr lang="en-US" dirty="0"/>
              <a:t>The exercise was built for 75 minutes.  The note section of each slide shows the amount of time allocated for the slide and the total elapsed time at the end of that slide.</a:t>
            </a:r>
          </a:p>
          <a:p>
            <a:pPr defTabSz="948507">
              <a:defRPr/>
            </a:pPr>
            <a:r>
              <a:rPr lang="en-US" u="sng" dirty="0"/>
              <a:t>Room Setup for Large Event:</a:t>
            </a:r>
            <a:r>
              <a:rPr lang="en-US" dirty="0"/>
              <a:t>  Ideally no more than 6 people per table, but that gives approximately 2 to 3 different banks at each table (to share ideas).</a:t>
            </a:r>
          </a:p>
          <a:p>
            <a:pPr defTabSz="948507">
              <a:defRPr/>
            </a:pPr>
            <a:endParaRPr lang="en-US" dirty="0"/>
          </a:p>
          <a:p>
            <a:pPr defTabSz="948507">
              <a:defRPr/>
            </a:pPr>
            <a:r>
              <a:rPr lang="en-US" dirty="0"/>
              <a:t>The exercise was designed for 3 facilitators, but could easily be adapted to 2 (or even 1).  Multiple facilitators gives all stakeholders a visible role in the ELOC event, which helps demonstrate that the need for Executive Leadership of Cybersecurity is a consensus of trade associations, regulators, and law enforcement.    </a:t>
            </a:r>
          </a:p>
          <a:p>
            <a:pPr defTabSz="948507">
              <a:defRPr/>
            </a:pPr>
            <a:endParaRPr lang="en-US" dirty="0"/>
          </a:p>
          <a:p>
            <a:pPr defTabSz="948507">
              <a:defRPr/>
            </a:pPr>
            <a:r>
              <a:rPr lang="en-US" dirty="0"/>
              <a:t>Each facilitator has a different role:</a:t>
            </a:r>
          </a:p>
          <a:p>
            <a:r>
              <a:rPr lang="en-US" u="sng" dirty="0"/>
              <a:t>Facilitator #1</a:t>
            </a:r>
            <a:r>
              <a:rPr lang="en-US" dirty="0"/>
              <a:t> introduces the scenario / facts that the participants will discuss at their tables.</a:t>
            </a:r>
          </a:p>
          <a:p>
            <a:r>
              <a:rPr lang="en-US" u="sng" dirty="0"/>
              <a:t>Facilitator #2</a:t>
            </a:r>
            <a:r>
              <a:rPr lang="en-US" dirty="0"/>
              <a:t> describes some multiple choice options the participants can select, and</a:t>
            </a:r>
          </a:p>
          <a:p>
            <a:r>
              <a:rPr lang="en-US" u="sng" dirty="0"/>
              <a:t>Facilitator #3</a:t>
            </a:r>
            <a:r>
              <a:rPr lang="en-US" dirty="0"/>
              <a:t> calls on a couple of tables to discuss the option they selected, and explain some risk considerations for each option.</a:t>
            </a:r>
          </a:p>
          <a:p>
            <a:pPr defTabSz="948507">
              <a:defRPr/>
            </a:pPr>
            <a:endParaRPr lang="en-US" dirty="0"/>
          </a:p>
          <a:p>
            <a:pPr defTabSz="948507">
              <a:defRPr/>
            </a:pPr>
            <a:r>
              <a:rPr lang="en-US" dirty="0"/>
              <a:t>For banks that use this Table Top Exercise (TTE) with their staff, you may want to adjust the “profile” of the bank (see next slide) or just assume that the events are occurring at your bank and make other adjustments within the exercise to align with your bank. </a:t>
            </a:r>
          </a:p>
          <a:p>
            <a:pPr defTabSz="948507">
              <a:defRPr/>
            </a:pPr>
            <a:endParaRPr lang="en-US" dirty="0"/>
          </a:p>
          <a:p>
            <a:pPr defTabSz="948507">
              <a:defRPr/>
            </a:pPr>
            <a:r>
              <a:rPr lang="en-US" dirty="0"/>
              <a:t>You may adjust the dates in the exercise (recent date or a future date), but you should pick similar “days of the week” that are near holidays, similar to the original exercise - as that is part of this exercise.</a:t>
            </a:r>
          </a:p>
          <a:p>
            <a:pPr defTabSz="948507">
              <a:defRPr/>
            </a:pPr>
            <a:endParaRPr lang="en-US" dirty="0"/>
          </a:p>
          <a:p>
            <a:pPr defTabSz="948507">
              <a:defRPr/>
            </a:pPr>
            <a:r>
              <a:rPr lang="en-US" dirty="0"/>
              <a:t>If you distribute the slide deck to participants, distribute them as PDF files (so they don’t read ahead in the notes) and do </a:t>
            </a:r>
            <a:r>
              <a:rPr lang="en-US" dirty="0">
                <a:solidFill>
                  <a:schemeClr val="accent6">
                    <a:lumMod val="75000"/>
                  </a:schemeClr>
                </a:solidFill>
              </a:rPr>
              <a:t>not include slides </a:t>
            </a:r>
            <a:r>
              <a:rPr lang="en-US" b="1" dirty="0">
                <a:solidFill>
                  <a:schemeClr val="accent6">
                    <a:lumMod val="75000"/>
                  </a:schemeClr>
                </a:solidFill>
              </a:rPr>
              <a:t>8, 14, 19, &amp; 22</a:t>
            </a:r>
            <a:r>
              <a:rPr lang="en-US" dirty="0">
                <a:solidFill>
                  <a:schemeClr val="accent6">
                    <a:lumMod val="75000"/>
                  </a:schemeClr>
                </a:solidFill>
              </a:rPr>
              <a:t>.  Slides </a:t>
            </a:r>
            <a:r>
              <a:rPr lang="en-US" b="1" dirty="0">
                <a:solidFill>
                  <a:schemeClr val="accent6">
                    <a:lumMod val="75000"/>
                  </a:schemeClr>
                </a:solidFill>
              </a:rPr>
              <a:t>8, 14, &amp; 22</a:t>
            </a:r>
            <a:r>
              <a:rPr lang="en-US" dirty="0">
                <a:solidFill>
                  <a:schemeClr val="accent6">
                    <a:lumMod val="75000"/>
                  </a:schemeClr>
                </a:solidFill>
              </a:rPr>
              <a:t> are redundant and not needed in a handout.   Slide </a:t>
            </a:r>
            <a:r>
              <a:rPr lang="en-US" b="1" dirty="0">
                <a:solidFill>
                  <a:schemeClr val="accent6">
                    <a:lumMod val="75000"/>
                  </a:schemeClr>
                </a:solidFill>
              </a:rPr>
              <a:t>19</a:t>
            </a:r>
            <a:r>
              <a:rPr lang="en-US" dirty="0">
                <a:solidFill>
                  <a:schemeClr val="accent6">
                    <a:lumMod val="75000"/>
                  </a:schemeClr>
                </a:solidFill>
              </a:rPr>
              <a:t> reveals that the incident is a fraud, and </a:t>
            </a:r>
            <a:r>
              <a:rPr lang="en-US" dirty="0"/>
              <a:t>many participants will read ahead of the exercise and discover the answer.  </a:t>
            </a:r>
          </a:p>
          <a:p>
            <a:pPr defTabSz="948507">
              <a:defRPr/>
            </a:pPr>
            <a:endParaRPr lang="en-US" dirty="0"/>
          </a:p>
          <a:p>
            <a:pPr defTabSz="948507">
              <a:defRPr/>
            </a:pPr>
            <a:endParaRPr lang="en-US" dirty="0"/>
          </a:p>
          <a:p>
            <a:pPr defTabSz="948507">
              <a:defRPr/>
            </a:pPr>
            <a:r>
              <a:rPr lang="en-US" b="1" dirty="0"/>
              <a:t>SLIDE # 1</a:t>
            </a:r>
          </a:p>
          <a:p>
            <a:pPr defTabSz="948507">
              <a:defRPr/>
            </a:pPr>
            <a:endParaRPr lang="en-US" dirty="0"/>
          </a:p>
          <a:p>
            <a:pPr defTabSz="948507">
              <a:defRPr/>
            </a:pPr>
            <a:r>
              <a:rPr lang="en-US" b="1" dirty="0"/>
              <a:t>Time:  5 min;      Elapsed time at end of slide: 5 min     </a:t>
            </a:r>
          </a:p>
          <a:p>
            <a:pPr defTabSz="948507">
              <a:defRPr/>
            </a:pPr>
            <a:endParaRPr lang="en-US" dirty="0"/>
          </a:p>
          <a:p>
            <a:r>
              <a:rPr lang="en-US" b="1" dirty="0"/>
              <a:t>Facilitator #1, #2, and #3 </a:t>
            </a:r>
            <a:r>
              <a:rPr lang="en-US" dirty="0"/>
              <a:t>will each introduce themselves and their background to the audience. </a:t>
            </a:r>
          </a:p>
          <a:p>
            <a:endParaRPr lang="en-US" dirty="0"/>
          </a:p>
          <a:p>
            <a:r>
              <a:rPr lang="en-US" b="1" dirty="0"/>
              <a:t>Facilitator # 3 </a:t>
            </a:r>
            <a:r>
              <a:rPr lang="en-US" dirty="0"/>
              <a:t>will then describe the purpose and objective of this TTE.  They should inform the participants that this training contains 3 fast-paced discussion exercises, and there will be a break at the end of this exercise before the next session, so they should try to remain at their tables until the break.</a:t>
            </a:r>
          </a:p>
          <a:p>
            <a:endParaRPr lang="en-US" baseline="0" dirty="0" smtClean="0"/>
          </a:p>
        </p:txBody>
      </p:sp>
      <p:sp>
        <p:nvSpPr>
          <p:cNvPr id="4" name="Slide Number Placeholder 3"/>
          <p:cNvSpPr>
            <a:spLocks noGrp="1"/>
          </p:cNvSpPr>
          <p:nvPr>
            <p:ph type="sldNum" sz="quarter" idx="10"/>
          </p:nvPr>
        </p:nvSpPr>
        <p:spPr/>
        <p:txBody>
          <a:bodyPr/>
          <a:lstStyle/>
          <a:p>
            <a:fld id="{8D63D6EA-62B4-4510-A607-AC80C4A206B6}" type="slidenum">
              <a:rPr lang="en-US" smtClean="0"/>
              <a:t>1</a:t>
            </a:fld>
            <a:endParaRPr lang="en-US"/>
          </a:p>
        </p:txBody>
      </p:sp>
    </p:spTree>
    <p:extLst>
      <p:ext uri="{BB962C8B-B14F-4D97-AF65-F5344CB8AC3E}">
        <p14:creationId xmlns:p14="http://schemas.microsoft.com/office/powerpoint/2010/main" val="2198332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dirty="0" smtClean="0"/>
          </a:p>
        </p:txBody>
      </p:sp>
      <p:sp>
        <p:nvSpPr>
          <p:cNvPr id="4" name="Slide Number Placeholder 3"/>
          <p:cNvSpPr>
            <a:spLocks noGrp="1"/>
          </p:cNvSpPr>
          <p:nvPr>
            <p:ph type="sldNum" sz="quarter" idx="10"/>
          </p:nvPr>
        </p:nvSpPr>
        <p:spPr/>
        <p:txBody>
          <a:bodyPr/>
          <a:lstStyle/>
          <a:p>
            <a:fld id="{8D63D6EA-62B4-4510-A607-AC80C4A206B6}" type="slidenum">
              <a:rPr lang="en-US" smtClean="0"/>
              <a:t>10</a:t>
            </a:fld>
            <a:endParaRPr lang="en-US"/>
          </a:p>
        </p:txBody>
      </p:sp>
    </p:spTree>
    <p:extLst>
      <p:ext uri="{BB962C8B-B14F-4D97-AF65-F5344CB8AC3E}">
        <p14:creationId xmlns:p14="http://schemas.microsoft.com/office/powerpoint/2010/main" val="2025990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1" dirty="0" smtClean="0"/>
              <a:t>Time:  3 min; </a:t>
            </a:r>
            <a:r>
              <a:rPr lang="en-US" b="1" dirty="0"/>
              <a:t>Total Elapsed time at the end of this slide:</a:t>
            </a:r>
            <a:r>
              <a:rPr lang="en-US" b="1" dirty="0" smtClean="0"/>
              <a:t> 27 min</a:t>
            </a:r>
          </a:p>
          <a:p>
            <a:endParaRPr lang="en-US" dirty="0" smtClean="0"/>
          </a:p>
          <a:p>
            <a:r>
              <a:rPr lang="en-US" b="1" dirty="0" smtClean="0"/>
              <a:t>Facilitator # 1 </a:t>
            </a:r>
            <a:r>
              <a:rPr lang="en-US" dirty="0" smtClean="0"/>
              <a:t>- </a:t>
            </a:r>
          </a:p>
          <a:p>
            <a:pPr defTabSz="948507">
              <a:defRPr/>
            </a:pPr>
            <a:endParaRPr lang="en-US" dirty="0" smtClean="0"/>
          </a:p>
          <a:p>
            <a:r>
              <a:rPr lang="en-US" dirty="0" smtClean="0"/>
              <a:t>2:30 - Loan officers are getting calls from business customers about the inability</a:t>
            </a:r>
            <a:r>
              <a:rPr lang="en-US" baseline="0" dirty="0" smtClean="0"/>
              <a:t> to use the bank’s website</a:t>
            </a:r>
          </a:p>
          <a:p>
            <a:endParaRPr lang="en-US" baseline="0" dirty="0" smtClean="0"/>
          </a:p>
          <a:p>
            <a:r>
              <a:rPr lang="en-US" baseline="0" dirty="0" smtClean="0"/>
              <a:t>First reported to you (the bankers) as the CEO just after 3:00pm </a:t>
            </a:r>
            <a:r>
              <a:rPr lang="en-US" dirty="0" smtClean="0"/>
              <a:t>  </a:t>
            </a:r>
            <a:endParaRPr lang="en-US" dirty="0"/>
          </a:p>
        </p:txBody>
      </p:sp>
      <p:sp>
        <p:nvSpPr>
          <p:cNvPr id="4" name="Slide Number Placeholder 3"/>
          <p:cNvSpPr>
            <a:spLocks noGrp="1"/>
          </p:cNvSpPr>
          <p:nvPr>
            <p:ph type="sldNum" sz="quarter" idx="10"/>
          </p:nvPr>
        </p:nvSpPr>
        <p:spPr/>
        <p:txBody>
          <a:bodyPr/>
          <a:lstStyle/>
          <a:p>
            <a:fld id="{8D63D6EA-62B4-4510-A607-AC80C4A206B6}" type="slidenum">
              <a:rPr lang="en-US" smtClean="0"/>
              <a:t>11</a:t>
            </a:fld>
            <a:endParaRPr lang="en-US"/>
          </a:p>
        </p:txBody>
      </p:sp>
    </p:spTree>
    <p:extLst>
      <p:ext uri="{BB962C8B-B14F-4D97-AF65-F5344CB8AC3E}">
        <p14:creationId xmlns:p14="http://schemas.microsoft.com/office/powerpoint/2010/main" val="3535457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1" dirty="0" smtClean="0"/>
              <a:t>Time:  2 min; </a:t>
            </a:r>
            <a:r>
              <a:rPr lang="en-US" b="1" dirty="0"/>
              <a:t>Total Elapsed time at the end of this slide:</a:t>
            </a:r>
            <a:r>
              <a:rPr lang="en-US" b="1" dirty="0" smtClean="0"/>
              <a:t> 13 min</a:t>
            </a:r>
          </a:p>
          <a:p>
            <a:pPr defTabSz="948507">
              <a:defRPr/>
            </a:pPr>
            <a:endParaRPr lang="en-US" baseline="0" dirty="0" smtClean="0"/>
          </a:p>
          <a:p>
            <a:pPr defTabSz="948507">
              <a:defRPr/>
            </a:pPr>
            <a:r>
              <a:rPr lang="en-US" b="1" baseline="0" dirty="0" smtClean="0"/>
              <a:t>Facilitator #2</a:t>
            </a:r>
            <a:r>
              <a:rPr lang="en-US" baseline="0" dirty="0" smtClean="0"/>
              <a:t> - Remind the audience again how the group discussion works --- and that a</a:t>
            </a:r>
            <a:r>
              <a:rPr lang="en-US" dirty="0" smtClean="0"/>
              <a:t> few tables will be polled</a:t>
            </a:r>
            <a:r>
              <a:rPr lang="en-US" baseline="0" dirty="0" smtClean="0"/>
              <a:t> after each breakout to get their opinion.  </a:t>
            </a:r>
          </a:p>
          <a:p>
            <a:pPr defTabSz="948507">
              <a:defRPr/>
            </a:pPr>
            <a:endParaRPr lang="en-US" baseline="0" dirty="0" smtClean="0"/>
          </a:p>
          <a:p>
            <a:pPr defTabSz="948507">
              <a:defRPr/>
            </a:pP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D63D6EA-62B4-4510-A607-AC80C4A206B6}"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964288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buClr>
                <a:srgbClr val="CC9900"/>
              </a:buClr>
              <a:buSzPct val="110000"/>
              <a:defRPr/>
            </a:pPr>
            <a:r>
              <a:rPr lang="en-US" b="1" dirty="0"/>
              <a:t>Time:  7 min; Total Elapsed time at the end of this slide: 34 min</a:t>
            </a:r>
          </a:p>
          <a:p>
            <a:pPr>
              <a:buClr>
                <a:srgbClr val="CC9900"/>
              </a:buClr>
              <a:buSzPct val="110000"/>
            </a:pPr>
            <a:endParaRPr lang="en-US" dirty="0"/>
          </a:p>
          <a:p>
            <a:pPr defTabSz="948507">
              <a:buClr>
                <a:srgbClr val="CC9900"/>
              </a:buClr>
              <a:buSzPct val="110000"/>
              <a:defRPr/>
            </a:pPr>
            <a:r>
              <a:rPr lang="en-US" dirty="0"/>
              <a:t>Tell the groups that they only have 5 minutes</a:t>
            </a:r>
          </a:p>
          <a:p>
            <a:pPr defTabSz="948507">
              <a:buClr>
                <a:srgbClr val="CC9900"/>
              </a:buClr>
              <a:buSzPct val="110000"/>
              <a:defRPr/>
            </a:pPr>
            <a:r>
              <a:rPr lang="en-US" b="1" dirty="0"/>
              <a:t>[</a:t>
            </a:r>
            <a:r>
              <a:rPr lang="en-US" b="1" i="1" dirty="0"/>
              <a:t>Note to Facilitators:   </a:t>
            </a:r>
            <a:r>
              <a:rPr lang="en-US" i="1" dirty="0"/>
              <a:t>The audience typically gets very noisy.  If this is a large audience, you’ll need some bell / sound /or technique to get everyone’s attention refocused back on the facilitator when the discussion time is up.</a:t>
            </a:r>
            <a:r>
              <a:rPr lang="en-US" b="1" dirty="0"/>
              <a:t>]</a:t>
            </a:r>
          </a:p>
          <a:p>
            <a:pPr>
              <a:buClr>
                <a:srgbClr val="CC9900"/>
              </a:buClr>
              <a:buSzPct val="110000"/>
            </a:pPr>
            <a:r>
              <a:rPr lang="en-US" b="1" dirty="0"/>
              <a:t>Facilitator #2</a:t>
            </a:r>
            <a:r>
              <a:rPr lang="en-US" dirty="0"/>
              <a:t> - </a:t>
            </a:r>
          </a:p>
          <a:p>
            <a:endParaRPr lang="en-US" dirty="0"/>
          </a:p>
          <a:p>
            <a:pPr defTabSz="948507">
              <a:buClr>
                <a:srgbClr val="CC9900"/>
              </a:buClr>
              <a:buSzPct val="110000"/>
              <a:defRPr/>
            </a:pPr>
            <a:r>
              <a:rPr lang="en-US" dirty="0"/>
              <a:t>Again, you’re the CEO and you just got this information from your staff.  What are you going to do? </a:t>
            </a:r>
          </a:p>
          <a:p>
            <a:pPr defTabSz="948507">
              <a:buClr>
                <a:srgbClr val="CC9900"/>
              </a:buClr>
              <a:buSzPct val="110000"/>
              <a:defRPr/>
            </a:pPr>
            <a:endParaRPr lang="en-US" dirty="0"/>
          </a:p>
          <a:p>
            <a:pPr defTabSz="948507">
              <a:buClr>
                <a:srgbClr val="CC9900"/>
              </a:buClr>
              <a:buSzPct val="110000"/>
              <a:defRPr/>
            </a:pPr>
            <a:r>
              <a:rPr lang="en-US" dirty="0"/>
              <a:t>What is your response based on what was reported on slide 11?  [Repeat each option to the audience….. </a:t>
            </a:r>
            <a:r>
              <a:rPr lang="en-US" i="1" u="sng" dirty="0"/>
              <a:t>“Would you…”</a:t>
            </a:r>
            <a:r>
              <a:rPr lang="en-US" dirty="0"/>
              <a:t> ]</a:t>
            </a:r>
          </a:p>
          <a:p>
            <a:pPr defTabSz="948507">
              <a:buClr>
                <a:srgbClr val="CC9900"/>
              </a:buClr>
              <a:buSzPct val="110000"/>
              <a:defRPr/>
            </a:pPr>
            <a:endParaRPr lang="en-US" dirty="0"/>
          </a:p>
          <a:p>
            <a:pPr defTabSz="948507">
              <a:buClr>
                <a:srgbClr val="CC9900"/>
              </a:buClr>
              <a:buSzPct val="110000"/>
              <a:defRPr/>
            </a:pPr>
            <a:r>
              <a:rPr lang="en-US" dirty="0"/>
              <a:t>You’ve got 5 minutes……  Go !  </a:t>
            </a:r>
          </a:p>
          <a:p>
            <a:pPr defTabSz="948507">
              <a:buClr>
                <a:srgbClr val="CC9900"/>
              </a:buClr>
              <a:buSzPct val="110000"/>
              <a:defRPr/>
            </a:pPr>
            <a:endParaRPr lang="en-US" dirty="0"/>
          </a:p>
          <a:p>
            <a:pPr defTabSz="948507">
              <a:buClr>
                <a:srgbClr val="CC9900"/>
              </a:buClr>
              <a:buSzPct val="110000"/>
              <a:defRPr/>
            </a:pPr>
            <a:r>
              <a:rPr lang="en-US" dirty="0"/>
              <a:t>[After 5 minutes, poll a few tables]</a:t>
            </a:r>
          </a:p>
          <a:p>
            <a:pPr defTabSz="948507">
              <a:buClr>
                <a:srgbClr val="CC9900"/>
              </a:buClr>
              <a:buSzPct val="110000"/>
              <a:defRPr/>
            </a:pPr>
            <a:endParaRPr lang="en-US" dirty="0"/>
          </a:p>
          <a:p>
            <a:pPr defTabSz="948507">
              <a:buClr>
                <a:srgbClr val="CC9900"/>
              </a:buClr>
              <a:buSzPct val="110000"/>
              <a:defRPr/>
            </a:pPr>
            <a:r>
              <a:rPr lang="en-US" b="1" dirty="0"/>
              <a:t>[Transition to Facilitator #3]</a:t>
            </a:r>
          </a:p>
          <a:p>
            <a:pPr defTabSz="948507">
              <a:buClr>
                <a:srgbClr val="CC9900"/>
              </a:buClr>
              <a:buSzPct val="110000"/>
              <a:defRPr/>
            </a:pPr>
            <a:r>
              <a:rPr lang="en-US" dirty="0"/>
              <a:t> </a:t>
            </a:r>
            <a:r>
              <a:rPr lang="en-US" b="1" dirty="0"/>
              <a:t>Facilitator #3</a:t>
            </a:r>
            <a:r>
              <a:rPr lang="en-US" dirty="0"/>
              <a:t> – </a:t>
            </a:r>
          </a:p>
          <a:p>
            <a:pPr defTabSz="948507">
              <a:buClr>
                <a:srgbClr val="CC9900"/>
              </a:buClr>
              <a:buSzPct val="110000"/>
              <a:defRPr/>
            </a:pPr>
            <a:endParaRPr lang="en-US" dirty="0"/>
          </a:p>
          <a:p>
            <a:pPr defTabSz="948507">
              <a:buClr>
                <a:srgbClr val="CC9900"/>
              </a:buClr>
              <a:buSzPct val="110000"/>
              <a:defRPr/>
            </a:pPr>
            <a:r>
              <a:rPr lang="en-US" dirty="0"/>
              <a:t>We’re all across the board on this one.  What’s the right answer?</a:t>
            </a:r>
          </a:p>
          <a:p>
            <a:endParaRPr lang="en-US" dirty="0"/>
          </a:p>
        </p:txBody>
      </p:sp>
      <p:sp>
        <p:nvSpPr>
          <p:cNvPr id="4" name="Slide Number Placeholder 3"/>
          <p:cNvSpPr>
            <a:spLocks noGrp="1"/>
          </p:cNvSpPr>
          <p:nvPr>
            <p:ph type="sldNum" sz="quarter" idx="10"/>
          </p:nvPr>
        </p:nvSpPr>
        <p:spPr/>
        <p:txBody>
          <a:bodyPr/>
          <a:lstStyle/>
          <a:p>
            <a:fld id="{8D63D6EA-62B4-4510-A607-AC80C4A206B6}" type="slidenum">
              <a:rPr lang="en-US" smtClean="0"/>
              <a:t>13</a:t>
            </a:fld>
            <a:endParaRPr lang="en-US" dirty="0"/>
          </a:p>
        </p:txBody>
      </p:sp>
    </p:spTree>
    <p:extLst>
      <p:ext uri="{BB962C8B-B14F-4D97-AF65-F5344CB8AC3E}">
        <p14:creationId xmlns:p14="http://schemas.microsoft.com/office/powerpoint/2010/main" val="1543828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buClr>
                <a:srgbClr val="CC9900"/>
              </a:buClr>
              <a:buSzPct val="110000"/>
              <a:defRPr/>
            </a:pPr>
            <a:r>
              <a:rPr lang="en-US" b="1" dirty="0"/>
              <a:t>Time:  7 min; Total Elapsed time at the end of this slide: 41 min</a:t>
            </a:r>
          </a:p>
          <a:p>
            <a:pPr>
              <a:buClr>
                <a:srgbClr val="CC9900"/>
              </a:buClr>
              <a:buSzPct val="110000"/>
            </a:pPr>
            <a:endParaRPr lang="en-US" dirty="0"/>
          </a:p>
          <a:p>
            <a:pPr>
              <a:buClr>
                <a:srgbClr val="CC9900"/>
              </a:buClr>
              <a:buSzPct val="110000"/>
            </a:pPr>
            <a:r>
              <a:rPr lang="en-US" b="1" dirty="0"/>
              <a:t>Facilitator #3 </a:t>
            </a:r>
            <a:r>
              <a:rPr lang="en-US" dirty="0"/>
              <a:t>– It might seem like all options are correct answers.  At different stages, they each have some steps that should be taken at some point.  </a:t>
            </a:r>
          </a:p>
          <a:p>
            <a:pPr defTabSz="948507">
              <a:buClr>
                <a:srgbClr val="CC9900"/>
              </a:buClr>
              <a:buSzPct val="110000"/>
              <a:defRPr/>
            </a:pPr>
            <a:endParaRPr lang="en-US" dirty="0"/>
          </a:p>
          <a:p>
            <a:pPr defTabSz="948507">
              <a:buClr>
                <a:srgbClr val="CC9900"/>
              </a:buClr>
              <a:buSzPct val="110000"/>
              <a:defRPr/>
            </a:pPr>
            <a:r>
              <a:rPr lang="en-US" dirty="0"/>
              <a:t>But, “ </a:t>
            </a:r>
            <a:r>
              <a:rPr lang="en-US" b="1" dirty="0"/>
              <a:t>Option A”</a:t>
            </a:r>
            <a:r>
              <a:rPr lang="en-US" dirty="0"/>
              <a:t>   is a w</a:t>
            </a:r>
            <a:r>
              <a:rPr lang="en-US" dirty="0">
                <a:solidFill>
                  <a:srgbClr val="FF0000"/>
                </a:solidFill>
              </a:rPr>
              <a:t>rong answer as it says to “wait” for a recommendation from your IT manager.  When fraud is occurring, time is money.  So, when fraud might be occurring, don’t wait.   At the very least be sure to i</a:t>
            </a:r>
            <a:r>
              <a:rPr lang="en-US" dirty="0"/>
              <a:t>nvoke a more restricted release of funds and closely monitor transactions.</a:t>
            </a:r>
          </a:p>
          <a:p>
            <a:pPr defTabSz="948507">
              <a:buClr>
                <a:srgbClr val="CC9900"/>
              </a:buClr>
              <a:buSzPct val="110000"/>
              <a:defRPr/>
            </a:pPr>
            <a:endParaRPr lang="en-US" dirty="0">
              <a:solidFill>
                <a:srgbClr val="FF0000"/>
              </a:solidFill>
            </a:endParaRPr>
          </a:p>
          <a:p>
            <a:pPr defTabSz="948507">
              <a:buClr>
                <a:srgbClr val="CC9900"/>
              </a:buClr>
              <a:buSzPct val="110000"/>
              <a:defRPr/>
            </a:pPr>
            <a:r>
              <a:rPr lang="en-US" b="1" dirty="0">
                <a:solidFill>
                  <a:srgbClr val="FF0000"/>
                </a:solidFill>
              </a:rPr>
              <a:t>Option B</a:t>
            </a:r>
            <a:r>
              <a:rPr lang="en-US" dirty="0">
                <a:solidFill>
                  <a:srgbClr val="FF0000"/>
                </a:solidFill>
              </a:rPr>
              <a:t> sounds reasonable, and keeping the officers informed is very important.  But, now is not the time to be developing a plan of action.  That should be done in advance of such an event.</a:t>
            </a:r>
          </a:p>
          <a:p>
            <a:pPr>
              <a:buClr>
                <a:srgbClr val="CC9900"/>
              </a:buClr>
              <a:buSzPct val="110000"/>
            </a:pPr>
            <a:endParaRPr lang="en-US" dirty="0"/>
          </a:p>
          <a:p>
            <a:pPr>
              <a:buClr>
                <a:srgbClr val="CC9900"/>
              </a:buClr>
              <a:buSzPct val="110000"/>
            </a:pPr>
            <a:r>
              <a:rPr lang="en-US" b="1" dirty="0"/>
              <a:t>Option C </a:t>
            </a:r>
            <a:r>
              <a:rPr lang="en-US" dirty="0"/>
              <a:t>– When you say “alert appropriate staff”, who is that referring to? </a:t>
            </a:r>
          </a:p>
          <a:p>
            <a:pPr>
              <a:buClr>
                <a:srgbClr val="CC9900"/>
              </a:buClr>
              <a:buSzPct val="110000"/>
            </a:pPr>
            <a:r>
              <a:rPr lang="en-US" dirty="0"/>
              <a:t>Certainly it would include all payment systems department employees while under a </a:t>
            </a:r>
            <a:r>
              <a:rPr lang="en-US" dirty="0" err="1"/>
              <a:t>DDoS</a:t>
            </a:r>
            <a:r>
              <a:rPr lang="en-US" dirty="0"/>
              <a:t> attack --- so they can invoke a more restricted release of funds and closely monitor transactions.  So, the “appropriate staff” needs to be identified in advance (and listed in your incident response plan).  </a:t>
            </a:r>
          </a:p>
          <a:p>
            <a:pPr>
              <a:buClr>
                <a:srgbClr val="CC9900"/>
              </a:buClr>
              <a:buSzPct val="110000"/>
            </a:pPr>
            <a:endParaRPr lang="en-US" dirty="0"/>
          </a:p>
          <a:p>
            <a:pPr>
              <a:buClr>
                <a:srgbClr val="CC9900"/>
              </a:buClr>
              <a:buSzPct val="110000"/>
            </a:pPr>
            <a:r>
              <a:rPr lang="en-US" b="1" dirty="0"/>
              <a:t>Option D.  </a:t>
            </a:r>
            <a:r>
              <a:rPr lang="en-US" dirty="0"/>
              <a:t>Good choice.  Ensure in advance that the incident response plan covers all relevant threats and necessary actions.  Make sure you have someone available to address such incidents.</a:t>
            </a:r>
          </a:p>
          <a:p>
            <a:pPr>
              <a:buClr>
                <a:srgbClr val="CC9900"/>
              </a:buClr>
              <a:buSzPct val="110000"/>
            </a:pPr>
            <a:endParaRPr lang="en-US" dirty="0"/>
          </a:p>
          <a:p>
            <a:pPr defTabSz="948507">
              <a:buClr>
                <a:srgbClr val="CC9900"/>
              </a:buClr>
              <a:buSzPct val="110000"/>
              <a:defRPr/>
            </a:pPr>
            <a:r>
              <a:rPr lang="en-US" dirty="0"/>
              <a:t>Facilitator discusses sometime during this discussion the impact of </a:t>
            </a:r>
            <a:r>
              <a:rPr lang="en-US" dirty="0" err="1"/>
              <a:t>DDoS</a:t>
            </a:r>
            <a:r>
              <a:rPr lang="en-US" dirty="0"/>
              <a:t> attack to bank:  Diversion of staff, availability of electronic services for customers, reputation of not having a good response to customers when service are not available, and the need to have an incident response plan to protect the bank’s payment systems during a </a:t>
            </a:r>
            <a:r>
              <a:rPr lang="en-US" dirty="0" err="1"/>
              <a:t>DDoS</a:t>
            </a:r>
            <a:r>
              <a:rPr lang="en-US" dirty="0"/>
              <a:t> attack.</a:t>
            </a:r>
          </a:p>
          <a:p>
            <a:pPr defTabSz="948507">
              <a:buClr>
                <a:srgbClr val="CC9900"/>
              </a:buClr>
              <a:buSzPct val="110000"/>
              <a:defRPr/>
            </a:pPr>
            <a:endParaRPr lang="en-US" dirty="0"/>
          </a:p>
          <a:p>
            <a:pPr defTabSz="948507">
              <a:buClr>
                <a:srgbClr val="CC9900"/>
              </a:buClr>
              <a:buSzPct val="110000"/>
              <a:defRPr/>
            </a:pPr>
            <a:r>
              <a:rPr lang="en-US" dirty="0"/>
              <a:t>Mention that </a:t>
            </a:r>
            <a:r>
              <a:rPr lang="en-US" dirty="0" err="1"/>
              <a:t>DDoS</a:t>
            </a:r>
            <a:r>
              <a:rPr lang="en-US" dirty="0"/>
              <a:t> attacks don’t always result in bank employees experiencing system slow downs.  That will depend on where and how the bank’s website is hosted. </a:t>
            </a:r>
          </a:p>
          <a:p>
            <a:pPr>
              <a:buClr>
                <a:srgbClr val="CC9900"/>
              </a:buClr>
              <a:buSzPct val="110000"/>
            </a:pPr>
            <a:endParaRPr lang="en-US" dirty="0"/>
          </a:p>
          <a:p>
            <a:pPr defTabSz="948507">
              <a:buClr>
                <a:srgbClr val="CC9900"/>
              </a:buClr>
              <a:buSzPct val="110000"/>
              <a:defRPr/>
            </a:pPr>
            <a:r>
              <a:rPr lang="en-US" b="1" dirty="0"/>
              <a:t>Remind participants that this is an actual event, which continues to occur at community banks.  It isn’t a hypothetical scenario, which is why it is important for banks to prepare for it in advance.  </a:t>
            </a:r>
          </a:p>
          <a:p>
            <a:pPr defTabSz="948507">
              <a:buClr>
                <a:srgbClr val="CC9900"/>
              </a:buClr>
              <a:buSzPct val="110000"/>
              <a:defRPr/>
            </a:pPr>
            <a:endParaRPr lang="en-US" baseline="0" dirty="0" smtClean="0"/>
          </a:p>
          <a:p>
            <a:pPr>
              <a:buClr>
                <a:srgbClr val="CC9900"/>
              </a:buClr>
              <a:buSzPct val="110000"/>
            </a:pPr>
            <a:endParaRPr lang="en-US" dirty="0"/>
          </a:p>
          <a:p>
            <a:endParaRPr lang="en-US" dirty="0"/>
          </a:p>
        </p:txBody>
      </p:sp>
      <p:sp>
        <p:nvSpPr>
          <p:cNvPr id="4" name="Slide Number Placeholder 3"/>
          <p:cNvSpPr>
            <a:spLocks noGrp="1"/>
          </p:cNvSpPr>
          <p:nvPr>
            <p:ph type="sldNum" sz="quarter" idx="10"/>
          </p:nvPr>
        </p:nvSpPr>
        <p:spPr/>
        <p:txBody>
          <a:bodyPr/>
          <a:lstStyle/>
          <a:p>
            <a:fld id="{8D63D6EA-62B4-4510-A607-AC80C4A206B6}" type="slidenum">
              <a:rPr lang="en-US" smtClean="0"/>
              <a:t>14</a:t>
            </a:fld>
            <a:endParaRPr lang="en-US" dirty="0"/>
          </a:p>
        </p:txBody>
      </p:sp>
    </p:spTree>
    <p:extLst>
      <p:ext uri="{BB962C8B-B14F-4D97-AF65-F5344CB8AC3E}">
        <p14:creationId xmlns:p14="http://schemas.microsoft.com/office/powerpoint/2010/main" val="1543828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1" dirty="0" smtClean="0"/>
              <a:t>Time:  1 min; </a:t>
            </a:r>
            <a:r>
              <a:rPr lang="en-US" b="1" dirty="0"/>
              <a:t>Total Elapsed time at the end of this slide:</a:t>
            </a:r>
            <a:r>
              <a:rPr lang="en-US" b="1" dirty="0" smtClean="0"/>
              <a:t> 42 min</a:t>
            </a:r>
          </a:p>
          <a:p>
            <a:pPr defTabSz="948507">
              <a:defRPr/>
            </a:pPr>
            <a:endParaRPr lang="en-US" dirty="0" smtClean="0"/>
          </a:p>
          <a:p>
            <a:pPr defTabSz="948507">
              <a:defRPr/>
            </a:pPr>
            <a:r>
              <a:rPr lang="en-US" b="1" dirty="0" smtClean="0"/>
              <a:t>Facilitator #3</a:t>
            </a:r>
            <a:r>
              <a:rPr lang="en-US" dirty="0" smtClean="0"/>
              <a:t> – [</a:t>
            </a:r>
            <a:r>
              <a:rPr lang="en-US" baseline="0" dirty="0" smtClean="0"/>
              <a:t>Define </a:t>
            </a:r>
            <a:r>
              <a:rPr lang="en-US" baseline="0" dirty="0" err="1" smtClean="0"/>
              <a:t>DDoS</a:t>
            </a:r>
            <a:r>
              <a:rPr lang="en-US" baseline="0" dirty="0" smtClean="0"/>
              <a:t> attacks here, if it wasn’t defined during discussion of prior slide.]</a:t>
            </a:r>
          </a:p>
          <a:p>
            <a:pPr defTabSz="948507">
              <a:defRPr/>
            </a:pPr>
            <a:endParaRPr lang="en-US" baseline="0" dirty="0" smtClean="0"/>
          </a:p>
          <a:p>
            <a:pPr defTabSz="948507">
              <a:defRPr/>
            </a:pPr>
            <a:r>
              <a:rPr lang="en-US" baseline="0" dirty="0" smtClean="0"/>
              <a:t>[This slide could be eliminated, but if it is, key points should be moved to the note section of the prior slide.]</a:t>
            </a:r>
          </a:p>
          <a:p>
            <a:pPr defTabSz="948507">
              <a:defRPr/>
            </a:pPr>
            <a:endParaRPr lang="en-US" dirty="0" smtClean="0"/>
          </a:p>
          <a:p>
            <a:pPr defTabSz="948507">
              <a:defRPr/>
            </a:pPr>
            <a:r>
              <a:rPr lang="en-US" dirty="0" smtClean="0"/>
              <a:t>[Facilitator</a:t>
            </a:r>
            <a:r>
              <a:rPr lang="en-US" baseline="0" dirty="0" smtClean="0"/>
              <a:t> </a:t>
            </a:r>
            <a:r>
              <a:rPr lang="en-US" u="sng" baseline="0" dirty="0" smtClean="0"/>
              <a:t>should not </a:t>
            </a:r>
            <a:r>
              <a:rPr lang="en-US" baseline="0" dirty="0" smtClean="0"/>
              <a:t>mention that this scenario occurs on a Friday.  </a:t>
            </a:r>
            <a:r>
              <a:rPr lang="en-US" dirty="0" smtClean="0"/>
              <a:t>We need to leave that for the participants</a:t>
            </a:r>
            <a:r>
              <a:rPr lang="en-US" baseline="0" dirty="0" smtClean="0"/>
              <a:t> </a:t>
            </a:r>
            <a:r>
              <a:rPr lang="en-US" dirty="0" smtClean="0"/>
              <a:t>to "</a:t>
            </a:r>
            <a:r>
              <a:rPr lang="en-US" i="1" u="sng" dirty="0" smtClean="0"/>
              <a:t>find this red flag</a:t>
            </a:r>
            <a:r>
              <a:rPr lang="en-US" dirty="0" smtClean="0"/>
              <a:t>".]   </a:t>
            </a:r>
          </a:p>
          <a:p>
            <a:pPr defTabSz="948507">
              <a:defRPr/>
            </a:pPr>
            <a:endParaRPr lang="en-US" dirty="0" smtClean="0"/>
          </a:p>
          <a:p>
            <a:pPr defTabSz="948507">
              <a:defRPr/>
            </a:pPr>
            <a:r>
              <a:rPr lang="en-US" dirty="0" smtClean="0"/>
              <a:t>Facilitator</a:t>
            </a:r>
            <a:r>
              <a:rPr lang="en-US" baseline="0" dirty="0" smtClean="0"/>
              <a:t> points out that we are now at </a:t>
            </a:r>
            <a:r>
              <a:rPr lang="en-US" dirty="0" smtClean="0"/>
              <a:t>2 hours after the service disruption</a:t>
            </a:r>
            <a:r>
              <a:rPr lang="en-US" baseline="0" dirty="0" smtClean="0"/>
              <a:t> </a:t>
            </a:r>
            <a:r>
              <a:rPr lang="en-US" dirty="0" smtClean="0"/>
              <a:t>started.</a:t>
            </a:r>
          </a:p>
          <a:p>
            <a:pPr defTabSz="948507">
              <a:defRPr/>
            </a:pPr>
            <a:endParaRPr lang="en-US" dirty="0" smtClean="0"/>
          </a:p>
        </p:txBody>
      </p:sp>
      <p:sp>
        <p:nvSpPr>
          <p:cNvPr id="4" name="Slide Number Placeholder 3"/>
          <p:cNvSpPr>
            <a:spLocks noGrp="1"/>
          </p:cNvSpPr>
          <p:nvPr>
            <p:ph type="sldNum" sz="quarter" idx="10"/>
          </p:nvPr>
        </p:nvSpPr>
        <p:spPr/>
        <p:txBody>
          <a:bodyPr/>
          <a:lstStyle/>
          <a:p>
            <a:fld id="{8D63D6EA-62B4-4510-A607-AC80C4A206B6}" type="slidenum">
              <a:rPr lang="en-US" smtClean="0"/>
              <a:t>15</a:t>
            </a:fld>
            <a:endParaRPr lang="en-US"/>
          </a:p>
        </p:txBody>
      </p:sp>
    </p:spTree>
    <p:extLst>
      <p:ext uri="{BB962C8B-B14F-4D97-AF65-F5344CB8AC3E}">
        <p14:creationId xmlns:p14="http://schemas.microsoft.com/office/powerpoint/2010/main" val="229118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dirty="0">
              <a:solidFill>
                <a:prstClr val="black"/>
              </a:solidFill>
            </a:endParaRPr>
          </a:p>
        </p:txBody>
      </p:sp>
      <p:sp>
        <p:nvSpPr>
          <p:cNvPr id="4" name="Slide Number Placeholder 3"/>
          <p:cNvSpPr>
            <a:spLocks noGrp="1"/>
          </p:cNvSpPr>
          <p:nvPr>
            <p:ph type="sldNum" sz="quarter" idx="10"/>
          </p:nvPr>
        </p:nvSpPr>
        <p:spPr/>
        <p:txBody>
          <a:bodyPr/>
          <a:lstStyle/>
          <a:p>
            <a:fld id="{8D63D6EA-62B4-4510-A607-AC80C4A206B6}" type="slidenum">
              <a:rPr lang="en-US" smtClean="0"/>
              <a:t>16</a:t>
            </a:fld>
            <a:endParaRPr lang="en-US"/>
          </a:p>
        </p:txBody>
      </p:sp>
    </p:spTree>
    <p:extLst>
      <p:ext uri="{BB962C8B-B14F-4D97-AF65-F5344CB8AC3E}">
        <p14:creationId xmlns:p14="http://schemas.microsoft.com/office/powerpoint/2010/main" val="2025990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sz="1100" b="1" dirty="0"/>
              <a:t>Time:  3 min; Total Elapsed time at the end of this slide: 45 min</a:t>
            </a:r>
          </a:p>
          <a:p>
            <a:endParaRPr lang="en-US" sz="1100" dirty="0"/>
          </a:p>
          <a:p>
            <a:r>
              <a:rPr lang="en-US" sz="1100" b="1" dirty="0"/>
              <a:t>Facilitator #1</a:t>
            </a:r>
            <a:r>
              <a:rPr lang="en-US" sz="1100" dirty="0"/>
              <a:t>– [</a:t>
            </a:r>
            <a:r>
              <a:rPr lang="en-US" sz="1100" i="1" dirty="0"/>
              <a:t>Participants receive only the scenario at this time --- and not the lessons learned</a:t>
            </a:r>
            <a:r>
              <a:rPr lang="en-US" sz="1100" dirty="0"/>
              <a:t>.] </a:t>
            </a:r>
          </a:p>
          <a:p>
            <a:endParaRPr lang="en-US" sz="1100" dirty="0"/>
          </a:p>
          <a:p>
            <a:pPr defTabSz="948507">
              <a:defRPr/>
            </a:pPr>
            <a:r>
              <a:rPr lang="en-US" sz="1100" dirty="0"/>
              <a:t>[</a:t>
            </a:r>
            <a:r>
              <a:rPr lang="en-US" sz="1100" u="sng" dirty="0"/>
              <a:t>Below is more information to provide when describing the scenario.  This can be used as a script.  It is too much to include on the slide, which is why it is listed in the notes for you to provide to the audience</a:t>
            </a:r>
            <a:r>
              <a:rPr lang="en-US" sz="1100" dirty="0"/>
              <a:t>.]</a:t>
            </a:r>
          </a:p>
          <a:p>
            <a:pPr defTabSz="948507">
              <a:defRPr/>
            </a:pPr>
            <a:endParaRPr lang="en-US" sz="1100" dirty="0"/>
          </a:p>
          <a:p>
            <a:pPr marL="1009436" indent="-1009436"/>
            <a:r>
              <a:rPr lang="en-US" sz="1100" dirty="0"/>
              <a:t>The Cashier enters the president’s office with a wire transfer request for $</a:t>
            </a:r>
            <a:r>
              <a:rPr lang="en-US" sz="1100" dirty="0">
                <a:solidFill>
                  <a:srgbClr val="FF0000"/>
                </a:solidFill>
              </a:rPr>
              <a:t>230,000</a:t>
            </a:r>
            <a:r>
              <a:rPr lang="en-US" sz="1100" dirty="0"/>
              <a:t>  from the Cash Management System.  The wire exceeds the cashier’s limit and requires the President’s approval.  </a:t>
            </a:r>
          </a:p>
          <a:p>
            <a:pPr marL="1009436"/>
            <a:endParaRPr lang="en-US" sz="1100" dirty="0"/>
          </a:p>
          <a:p>
            <a:pPr marL="1009436"/>
            <a:r>
              <a:rPr lang="en-US" sz="1100" dirty="0"/>
              <a:t>The President questions if it is valid, as the company has never sent a wire to China.  He asks if the Cashier “has called” the customer to confirm.  [Note to facilitator – do not emphasize that the president asked if the customer </a:t>
            </a:r>
            <a:r>
              <a:rPr lang="en-US" sz="1100" i="1" u="sng" dirty="0"/>
              <a:t>was called</a:t>
            </a:r>
            <a:r>
              <a:rPr lang="en-US" sz="1100" dirty="0"/>
              <a:t>.  Simply state it / read it.  The emphasis is added to the text just to help ensure you remember convey this crucial fact.  This is a real incident, and occurred in this manner.  See the Dec 30</a:t>
            </a:r>
            <a:r>
              <a:rPr lang="en-US" sz="1100" baseline="30000" dirty="0"/>
              <a:t>th</a:t>
            </a:r>
            <a:r>
              <a:rPr lang="en-US" sz="1100" dirty="0"/>
              <a:t> slide for the rest of the story.]</a:t>
            </a:r>
          </a:p>
          <a:p>
            <a:pPr marL="1009436"/>
            <a:endParaRPr lang="en-US" sz="1100" dirty="0"/>
          </a:p>
          <a:p>
            <a:pPr marL="1009436" defTabSz="948507">
              <a:defRPr/>
            </a:pPr>
            <a:r>
              <a:rPr lang="en-US" sz="1100" dirty="0"/>
              <a:t>The Cashier says that </a:t>
            </a:r>
            <a:r>
              <a:rPr lang="en-US" sz="1100" i="1" u="sng" dirty="0"/>
              <a:t>she has talked </a:t>
            </a:r>
            <a:r>
              <a:rPr lang="en-US" sz="1100" dirty="0"/>
              <a:t>to the customer and the money is for a new supplier and needs to be processed today to avoid project delay. [Note to facilitator – </a:t>
            </a:r>
            <a:r>
              <a:rPr lang="en-US" sz="1100" i="1" dirty="0"/>
              <a:t>do not emphasize that the cashier “t</a:t>
            </a:r>
            <a:r>
              <a:rPr lang="en-US" sz="1100" b="1" i="1" dirty="0"/>
              <a:t>alked</a:t>
            </a:r>
            <a:r>
              <a:rPr lang="en-US" sz="1100" i="1" dirty="0"/>
              <a:t>” to the customer.  Simply state it / read it.  The emphasis is added to the text just to help ensure that you remember to convey this crucial fact</a:t>
            </a:r>
            <a:r>
              <a:rPr lang="en-US" sz="1100" dirty="0"/>
              <a:t>.]</a:t>
            </a:r>
          </a:p>
          <a:p>
            <a:pPr marL="1009436"/>
            <a:endParaRPr lang="en-US" sz="1100" dirty="0"/>
          </a:p>
          <a:p>
            <a:pPr marL="1009436"/>
            <a:r>
              <a:rPr lang="en-US" sz="1100" dirty="0"/>
              <a:t>The President reviews the account, which is very profitable, and verifies that funds are available but asks the Cashier again…., “</a:t>
            </a:r>
            <a:r>
              <a:rPr lang="en-US" sz="1100" i="1" dirty="0"/>
              <a:t>and you called him and actually talked to him…is that correct?</a:t>
            </a:r>
            <a:r>
              <a:rPr lang="en-US" sz="1100" dirty="0"/>
              <a:t>”   Cashier is emphatic, she states:  “</a:t>
            </a:r>
            <a:r>
              <a:rPr lang="en-US" sz="1100" i="1" dirty="0"/>
              <a:t>YES…I’ve talked to him and he said he initiated the wire and said it was going to China.</a:t>
            </a:r>
            <a:r>
              <a:rPr lang="en-US" sz="1100" dirty="0"/>
              <a:t>”    The President says “</a:t>
            </a:r>
            <a:r>
              <a:rPr lang="en-US" sz="1100" i="1" dirty="0"/>
              <a:t>okay then, send the wire</a:t>
            </a:r>
            <a:r>
              <a:rPr lang="en-US" sz="1100" dirty="0"/>
              <a:t>.”   And… he signs the wire processing ticket.</a:t>
            </a:r>
          </a:p>
          <a:p>
            <a:endParaRPr lang="en-US" sz="1100" dirty="0"/>
          </a:p>
          <a:p>
            <a:r>
              <a:rPr lang="en-US" sz="1100" dirty="0"/>
              <a:t>The audience/ participants might ask the facilitator:  “</a:t>
            </a:r>
            <a:r>
              <a:rPr lang="en-US" sz="1100" i="1" dirty="0"/>
              <a:t>Is the cashier is lying to the president when she said she called the customer back.</a:t>
            </a:r>
            <a:r>
              <a:rPr lang="en-US" sz="1100" dirty="0"/>
              <a:t>”  The answer for the participants is NO, she didn’t lie to him.   </a:t>
            </a:r>
          </a:p>
          <a:p>
            <a:endParaRPr lang="en-US" sz="1100" dirty="0"/>
          </a:p>
          <a:p>
            <a:r>
              <a:rPr lang="en-US" sz="1100" dirty="0"/>
              <a:t>But, when outlining the Dec 30</a:t>
            </a:r>
            <a:r>
              <a:rPr lang="en-US" sz="1100" baseline="30000" dirty="0"/>
              <a:t>th</a:t>
            </a:r>
            <a:r>
              <a:rPr lang="en-US" sz="1100" dirty="0"/>
              <a:t> scenario, explain to the audience at that time that the cashier didn’t lie (try to deceive).  She was just mistaken.  She was fooled and didn’t understand the importance of the specifics of the question the president asked her.  She thought the president just wanted to make sure she had talked to the customer.  She didn’t realize that she didn’t really know who she was talking to, since the customer (thief) initiated the call.</a:t>
            </a:r>
          </a:p>
          <a:p>
            <a:endParaRPr lang="en-US" sz="1100" dirty="0"/>
          </a:p>
          <a:p>
            <a:r>
              <a:rPr lang="en-US" sz="1100" dirty="0"/>
              <a:t>If the audience does not ask this question, the communication problem between the president and cashier will still out during the Dec 30</a:t>
            </a:r>
            <a:r>
              <a:rPr lang="en-US" sz="1100" baseline="30000" dirty="0"/>
              <a:t>th</a:t>
            </a:r>
            <a:r>
              <a:rPr lang="en-US" sz="1100" dirty="0"/>
              <a:t> scenario slide discussion.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D63D6EA-62B4-4510-A607-AC80C4A206B6}" type="slidenum">
              <a:rPr lang="en-US" smtClean="0"/>
              <a:t>17</a:t>
            </a:fld>
            <a:endParaRPr lang="en-US"/>
          </a:p>
        </p:txBody>
      </p:sp>
    </p:spTree>
    <p:extLst>
      <p:ext uri="{BB962C8B-B14F-4D97-AF65-F5344CB8AC3E}">
        <p14:creationId xmlns:p14="http://schemas.microsoft.com/office/powerpoint/2010/main" val="892779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1" dirty="0"/>
              <a:t>Time:  2 min; Total Elapsed time at the end of this slide: 47 min</a:t>
            </a:r>
          </a:p>
          <a:p>
            <a:pPr defTabSz="948507">
              <a:defRPr/>
            </a:pPr>
            <a:endParaRPr lang="en-US" b="1" dirty="0"/>
          </a:p>
          <a:p>
            <a:pPr defTabSz="948507">
              <a:defRPr/>
            </a:pPr>
            <a:r>
              <a:rPr lang="en-US" b="1" dirty="0"/>
              <a:t>[Note to Facilitators:   </a:t>
            </a:r>
            <a:r>
              <a:rPr lang="en-US" dirty="0"/>
              <a:t>When this exercise was first created and used, it was scheduled immediately after lunch. Having participants stand up is to get them moving / and keep them awake.  If the exercise is held at a different time, you could just have them raise their hands, or eliminate this slide / step completely.  The tables should attempt to discuss options as a group.  So emphasize that this is an individual decision to keep the pace moving.] </a:t>
            </a:r>
          </a:p>
          <a:p>
            <a:endParaRPr lang="en-US" dirty="0"/>
          </a:p>
          <a:p>
            <a:r>
              <a:rPr lang="en-US" b="1" dirty="0"/>
              <a:t>Facilitator #2</a:t>
            </a:r>
            <a:r>
              <a:rPr lang="en-US" dirty="0"/>
              <a:t> –</a:t>
            </a:r>
          </a:p>
          <a:p>
            <a:endParaRPr lang="en-US" dirty="0"/>
          </a:p>
          <a:p>
            <a:pPr defTabSz="948507">
              <a:defRPr/>
            </a:pPr>
            <a:r>
              <a:rPr lang="en-US" dirty="0"/>
              <a:t>So you’ve got a decision to make:  Send the wire or NOT send the wire. We are </a:t>
            </a:r>
            <a:r>
              <a:rPr lang="en-US" u="sng" dirty="0"/>
              <a:t>not</a:t>
            </a:r>
            <a:r>
              <a:rPr lang="en-US" dirty="0"/>
              <a:t> going to discuss this as a group at your table.  You’re on your own here, it’s going to be an individual decision.  </a:t>
            </a:r>
          </a:p>
          <a:p>
            <a:pPr defTabSz="948507">
              <a:defRPr/>
            </a:pPr>
            <a:endParaRPr lang="en-US" dirty="0"/>
          </a:p>
          <a:p>
            <a:r>
              <a:rPr lang="en-US" dirty="0"/>
              <a:t>Based on the information you have at this point, what are you going to do?  You now have a large wire transfer request and the cashier has told you she has talked to the customer and they confirmed they are sending the money to China.</a:t>
            </a:r>
          </a:p>
          <a:p>
            <a:endParaRPr lang="en-US" dirty="0"/>
          </a:p>
          <a:p>
            <a:r>
              <a:rPr lang="en-US" dirty="0"/>
              <a:t>Are you going to send the wire: why or why not?  </a:t>
            </a:r>
          </a:p>
          <a:p>
            <a:endParaRPr lang="en-US" dirty="0"/>
          </a:p>
          <a:p>
            <a:r>
              <a:rPr lang="en-US" dirty="0"/>
              <a:t>Let’s do it this way.  </a:t>
            </a:r>
            <a:r>
              <a:rPr lang="en-US" b="1" dirty="0"/>
              <a:t>Stand up if you would NOT send the wire</a:t>
            </a:r>
            <a:r>
              <a:rPr lang="en-US" dirty="0"/>
              <a:t>.    </a:t>
            </a:r>
          </a:p>
          <a:p>
            <a:endParaRPr lang="en-US" dirty="0"/>
          </a:p>
          <a:p>
            <a:r>
              <a:rPr lang="en-US" i="1" u="sng" dirty="0"/>
              <a:t>[Pause]</a:t>
            </a:r>
            <a:r>
              <a:rPr lang="en-US" dirty="0"/>
              <a:t> While you’re up, go ahead and get a good stretch.  Stretch out your legs and back.     </a:t>
            </a:r>
          </a:p>
          <a:p>
            <a:endParaRPr lang="en-US" dirty="0"/>
          </a:p>
          <a:p>
            <a:r>
              <a:rPr lang="en-US" dirty="0"/>
              <a:t>Based on the information provided…as a President, or Executive Officer …or Director</a:t>
            </a:r>
          </a:p>
          <a:p>
            <a:endParaRPr lang="en-US" dirty="0"/>
          </a:p>
          <a:p>
            <a:r>
              <a:rPr lang="en-US" dirty="0"/>
              <a:t>Ask participants to sit down</a:t>
            </a:r>
          </a:p>
          <a:p>
            <a:endParaRPr lang="en-US" b="1" dirty="0"/>
          </a:p>
          <a:p>
            <a:r>
              <a:rPr lang="en-US" b="1" dirty="0"/>
              <a:t>Those of you that would send the wire, please stand up</a:t>
            </a:r>
            <a:r>
              <a:rPr lang="en-US" dirty="0"/>
              <a:t>.   </a:t>
            </a:r>
          </a:p>
          <a:p>
            <a:endParaRPr lang="en-US" dirty="0"/>
          </a:p>
          <a:p>
            <a:r>
              <a:rPr lang="en-US" dirty="0"/>
              <a:t>Generally, virtually all or a large percentage of the participants will NOT send the wire.  </a:t>
            </a:r>
          </a:p>
          <a:p>
            <a:endParaRPr lang="en-US" dirty="0"/>
          </a:p>
          <a:p>
            <a:r>
              <a:rPr lang="en-US" dirty="0"/>
              <a:t>Facilitator – ask one or two of those that said they would not send the wire, “</a:t>
            </a:r>
            <a:r>
              <a:rPr lang="en-US" b="1" u="sng" dirty="0"/>
              <a:t>why not?</a:t>
            </a:r>
            <a:r>
              <a:rPr lang="en-US" dirty="0"/>
              <a:t>”.  Don’t discuss their answer.  If their reason is </a:t>
            </a:r>
            <a:r>
              <a:rPr lang="en-US" b="1" i="1" u="sng" dirty="0"/>
              <a:t>not</a:t>
            </a:r>
            <a:r>
              <a:rPr lang="en-US" dirty="0"/>
              <a:t> based on the facts given… summarize that they have a suspicious nature – and that can be good in today’s non-face-to-face environment.  </a:t>
            </a:r>
          </a:p>
          <a:p>
            <a:endParaRPr lang="en-US" dirty="0"/>
          </a:p>
          <a:p>
            <a:pPr defTabSz="948507">
              <a:defRPr/>
            </a:pPr>
            <a:r>
              <a:rPr lang="en-US" b="1" i="1" dirty="0"/>
              <a:t>But, someone tell me why? </a:t>
            </a:r>
            <a:r>
              <a:rPr lang="en-US" i="1" dirty="0"/>
              <a:t>  [Facilitator Note:   Explain that some of the audience just presumes that this is a fraudulent wire because of the nature of today’s workshop.  But, ask them to put that presumption aside for minute.]  </a:t>
            </a:r>
          </a:p>
          <a:p>
            <a:pPr defTabSz="948507">
              <a:defRPr/>
            </a:pPr>
            <a:endParaRPr lang="en-US" dirty="0"/>
          </a:p>
          <a:p>
            <a:pPr defTabSz="948507">
              <a:defRPr/>
            </a:pPr>
            <a:r>
              <a:rPr lang="en-US" dirty="0"/>
              <a:t>I also know you don’t want to aggravate a good customer that requested you to send a wire.  So, you’re going to have some reason for declining a wire request.   Remember, this is a real event that occurred at a bank.  So, why would you not send the wire?</a:t>
            </a:r>
          </a:p>
          <a:p>
            <a:endParaRPr lang="en-US" dirty="0"/>
          </a:p>
          <a:p>
            <a:r>
              <a:rPr lang="en-US" dirty="0"/>
              <a:t>[Depending on time, poll several more people]</a:t>
            </a:r>
          </a:p>
          <a:p>
            <a:endParaRPr lang="en-US" dirty="0"/>
          </a:p>
          <a:p>
            <a:r>
              <a:rPr lang="en-US" dirty="0"/>
              <a:t>Anyone else with a different reason?  </a:t>
            </a:r>
          </a:p>
          <a:p>
            <a:r>
              <a:rPr lang="en-US" dirty="0"/>
              <a:t>  </a:t>
            </a:r>
          </a:p>
          <a:p>
            <a:r>
              <a:rPr lang="en-US" b="1" dirty="0"/>
              <a:t>[Transition to Facilitator #1]</a:t>
            </a:r>
          </a:p>
          <a:p>
            <a:endParaRPr lang="en-US" dirty="0"/>
          </a:p>
          <a:p>
            <a:r>
              <a:rPr lang="en-US" dirty="0"/>
              <a:t>Facilitator #1 is going to share more about this event before we hear from Facilitator #3 about what happened.</a:t>
            </a:r>
          </a:p>
          <a:p>
            <a:endParaRPr lang="en-US" dirty="0"/>
          </a:p>
        </p:txBody>
      </p:sp>
      <p:sp>
        <p:nvSpPr>
          <p:cNvPr id="4" name="Slide Number Placeholder 3"/>
          <p:cNvSpPr>
            <a:spLocks noGrp="1"/>
          </p:cNvSpPr>
          <p:nvPr>
            <p:ph type="sldNum" sz="quarter" idx="10"/>
          </p:nvPr>
        </p:nvSpPr>
        <p:spPr/>
        <p:txBody>
          <a:bodyPr/>
          <a:lstStyle/>
          <a:p>
            <a:fld id="{8D63D6EA-62B4-4510-A607-AC80C4A206B6}" type="slidenum">
              <a:rPr lang="en-US" smtClean="0"/>
              <a:t>18</a:t>
            </a:fld>
            <a:endParaRPr lang="en-US"/>
          </a:p>
        </p:txBody>
      </p:sp>
    </p:spTree>
    <p:extLst>
      <p:ext uri="{BB962C8B-B14F-4D97-AF65-F5344CB8AC3E}">
        <p14:creationId xmlns:p14="http://schemas.microsoft.com/office/powerpoint/2010/main" val="2623242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1" dirty="0" smtClean="0"/>
              <a:t>Time:  3 min; </a:t>
            </a:r>
            <a:r>
              <a:rPr lang="en-US" b="1" dirty="0"/>
              <a:t>Total Elapsed time at the end of this slide:</a:t>
            </a:r>
            <a:r>
              <a:rPr lang="en-US" b="1" dirty="0" smtClean="0"/>
              <a:t> 50 min</a:t>
            </a:r>
            <a:endParaRPr lang="en-US" b="1" baseline="0" dirty="0" smtClean="0"/>
          </a:p>
          <a:p>
            <a:pPr defTabSz="948507">
              <a:defRPr/>
            </a:pPr>
            <a:endParaRPr lang="en-US" baseline="0" dirty="0" smtClean="0"/>
          </a:p>
          <a:p>
            <a:pPr defTabSz="948507">
              <a:defRPr/>
            </a:pPr>
            <a:r>
              <a:rPr lang="en-US" b="1" baseline="0" dirty="0" smtClean="0"/>
              <a:t>Facilitator #1</a:t>
            </a:r>
            <a:r>
              <a:rPr lang="en-US" baseline="0" dirty="0" smtClean="0"/>
              <a:t>  - State that the customer is coming to the bank at lunch to "find out what is going on!“</a:t>
            </a:r>
          </a:p>
          <a:p>
            <a:pPr defTabSz="948507">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D63D6EA-62B4-4510-A607-AC80C4A206B6}" type="slidenum">
              <a:rPr lang="en-US" smtClean="0"/>
              <a:t>19</a:t>
            </a:fld>
            <a:endParaRPr lang="en-US"/>
          </a:p>
        </p:txBody>
      </p:sp>
    </p:spTree>
    <p:extLst>
      <p:ext uri="{BB962C8B-B14F-4D97-AF65-F5344CB8AC3E}">
        <p14:creationId xmlns:p14="http://schemas.microsoft.com/office/powerpoint/2010/main" val="1681349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1" dirty="0" smtClean="0"/>
              <a:t>Time:  2 min; </a:t>
            </a:r>
            <a:r>
              <a:rPr lang="en-US" b="1" dirty="0"/>
              <a:t>Total Elapsed time at the end of this slide:</a:t>
            </a:r>
            <a:r>
              <a:rPr lang="en-US" b="1" dirty="0" smtClean="0"/>
              <a:t> 7 min             </a:t>
            </a:r>
          </a:p>
          <a:p>
            <a:endParaRPr lang="en-US" dirty="0" smtClean="0"/>
          </a:p>
          <a:p>
            <a:r>
              <a:rPr lang="en-US" b="1" baseline="0" dirty="0" smtClean="0"/>
              <a:t>Facilitator #3 </a:t>
            </a:r>
            <a:r>
              <a:rPr lang="en-US" dirty="0" smtClean="0"/>
              <a:t>– Provide participants the p</a:t>
            </a:r>
            <a:r>
              <a:rPr lang="en-US" baseline="0" dirty="0" smtClean="0"/>
              <a:t>rofile of the bank used in this TTE.   </a:t>
            </a:r>
            <a:endParaRPr lang="en-US" dirty="0" smtClean="0"/>
          </a:p>
          <a:p>
            <a:endParaRPr lang="en-US" baseline="0" dirty="0" smtClean="0"/>
          </a:p>
          <a:p>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8D63D6EA-62B4-4510-A607-AC80C4A206B6}" type="slidenum">
              <a:rPr lang="en-US" smtClean="0"/>
              <a:t>2</a:t>
            </a:fld>
            <a:endParaRPr lang="en-US"/>
          </a:p>
        </p:txBody>
      </p:sp>
    </p:spTree>
    <p:extLst>
      <p:ext uri="{BB962C8B-B14F-4D97-AF65-F5344CB8AC3E}">
        <p14:creationId xmlns:p14="http://schemas.microsoft.com/office/powerpoint/2010/main" val="1576472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1" dirty="0" smtClean="0"/>
              <a:t>Time:  2 min; </a:t>
            </a:r>
            <a:r>
              <a:rPr lang="en-US" b="1" dirty="0"/>
              <a:t>Total Elapsed time at the end of this slide: </a:t>
            </a:r>
            <a:r>
              <a:rPr lang="en-US" b="1" dirty="0" smtClean="0"/>
              <a:t>13 min</a:t>
            </a:r>
          </a:p>
          <a:p>
            <a:pPr defTabSz="948507">
              <a:defRPr/>
            </a:pPr>
            <a:endParaRPr lang="en-US" b="1" dirty="0" smtClean="0"/>
          </a:p>
          <a:p>
            <a:r>
              <a:rPr lang="en-US" b="1" dirty="0"/>
              <a:t>Facilitator #2</a:t>
            </a:r>
            <a:r>
              <a:rPr lang="en-US" dirty="0"/>
              <a:t> - </a:t>
            </a:r>
            <a:r>
              <a:rPr lang="en-US" baseline="0" dirty="0" smtClean="0"/>
              <a:t>Let’s discuss what to do next as a group at our table.</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D63D6EA-62B4-4510-A607-AC80C4A206B6}"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964288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1" dirty="0" smtClean="0"/>
              <a:t>Time:  7 min; </a:t>
            </a:r>
            <a:r>
              <a:rPr lang="en-US" b="1" dirty="0"/>
              <a:t>Total Elapsed time at the end of this slide:</a:t>
            </a:r>
            <a:r>
              <a:rPr lang="en-US" b="1" dirty="0" smtClean="0"/>
              <a:t> 58 min</a:t>
            </a:r>
          </a:p>
          <a:p>
            <a:pPr defTabSz="948507">
              <a:defRPr/>
            </a:pPr>
            <a:endParaRPr lang="en-US" b="1" dirty="0" smtClean="0"/>
          </a:p>
          <a:p>
            <a:pPr defTabSz="948507">
              <a:defRPr/>
            </a:pPr>
            <a:r>
              <a:rPr lang="en-US" b="1" baseline="0" dirty="0" smtClean="0"/>
              <a:t>[</a:t>
            </a:r>
            <a:r>
              <a:rPr lang="en-US" b="1" i="1" baseline="0" dirty="0" smtClean="0"/>
              <a:t>Note to Facilitators:   </a:t>
            </a:r>
            <a:r>
              <a:rPr lang="en-US" b="0" i="1" baseline="0" dirty="0" smtClean="0"/>
              <a:t>The audience typically gets very noisy.  If this is a large audience, you’ll need some bell / sound / technique to get everyone’s attention refocused back on the facilitator when the discussion time is up</a:t>
            </a:r>
            <a:r>
              <a:rPr lang="en-US" b="0" baseline="0" dirty="0" smtClean="0"/>
              <a:t>.</a:t>
            </a:r>
            <a:r>
              <a:rPr lang="en-US" b="1" baseline="0" dirty="0" smtClean="0"/>
              <a:t>]</a:t>
            </a:r>
          </a:p>
          <a:p>
            <a:pPr defTabSz="948507">
              <a:defRPr/>
            </a:pPr>
            <a:endParaRPr lang="en-US" b="1" dirty="0" smtClean="0"/>
          </a:p>
          <a:p>
            <a:r>
              <a:rPr lang="en-US" b="1" dirty="0"/>
              <a:t>Facilitator #2 </a:t>
            </a:r>
            <a:r>
              <a:rPr lang="en-US" dirty="0"/>
              <a:t>- </a:t>
            </a:r>
            <a:endParaRPr lang="en-US" dirty="0" smtClean="0"/>
          </a:p>
          <a:p>
            <a:endParaRPr lang="en-US" dirty="0" smtClean="0"/>
          </a:p>
          <a:p>
            <a:pPr defTabSz="948507">
              <a:defRPr/>
            </a:pPr>
            <a:r>
              <a:rPr lang="en-US" baseline="0" dirty="0" smtClean="0"/>
              <a:t>You just learned the wire was indeed fraudulent - What are you going to do? [</a:t>
            </a:r>
            <a:r>
              <a:rPr lang="en-US" b="1" i="1" baseline="0" dirty="0" smtClean="0"/>
              <a:t>Recite the options from the slide</a:t>
            </a:r>
            <a:r>
              <a:rPr lang="en-US" baseline="0" dirty="0" smtClean="0"/>
              <a:t>]  </a:t>
            </a:r>
          </a:p>
          <a:p>
            <a:pPr defTabSz="948507">
              <a:defRPr/>
            </a:pPr>
            <a:endParaRPr lang="en-US" baseline="0" dirty="0" smtClean="0"/>
          </a:p>
          <a:p>
            <a:pPr defTabSz="948507">
              <a:defRPr/>
            </a:pPr>
            <a:r>
              <a:rPr lang="en-US" baseline="0" dirty="0" smtClean="0"/>
              <a:t>[</a:t>
            </a:r>
            <a:r>
              <a:rPr lang="en-US" b="1" i="1" baseline="0" dirty="0" smtClean="0"/>
              <a:t>After 5 minutes, poll a few tables</a:t>
            </a:r>
            <a:r>
              <a:rPr lang="en-US" baseline="0" dirty="0" smtClean="0"/>
              <a:t>]</a:t>
            </a:r>
          </a:p>
          <a:p>
            <a:pPr defTabSz="948507">
              <a:defRPr/>
            </a:pPr>
            <a:endParaRPr lang="en-US" baseline="0" dirty="0" smtClean="0"/>
          </a:p>
          <a:p>
            <a:pPr defTabSz="948507">
              <a:defRPr/>
            </a:pPr>
            <a:r>
              <a:rPr lang="en-US" baseline="0" dirty="0" smtClean="0"/>
              <a:t>What did this table decide to do?  What about this one?  Okay.</a:t>
            </a:r>
          </a:p>
          <a:p>
            <a:pPr defTabSz="948507">
              <a:defRPr/>
            </a:pPr>
            <a:endParaRPr lang="en-US" baseline="0" dirty="0" smtClean="0"/>
          </a:p>
          <a:p>
            <a:r>
              <a:rPr lang="en-US" b="1" dirty="0" smtClean="0"/>
              <a:t>[Transition to </a:t>
            </a:r>
            <a:r>
              <a:rPr lang="en-US" b="1" dirty="0"/>
              <a:t>Facilitator #3</a:t>
            </a:r>
            <a:r>
              <a:rPr lang="en-US" b="1" dirty="0" smtClean="0"/>
              <a:t>]</a:t>
            </a:r>
          </a:p>
          <a:p>
            <a:endParaRPr lang="en-US" dirty="0" smtClean="0"/>
          </a:p>
          <a:p>
            <a:r>
              <a:rPr lang="en-US" dirty="0" smtClean="0"/>
              <a:t>Facilitator #3, tell</a:t>
            </a:r>
            <a:r>
              <a:rPr lang="en-US" baseline="0" dirty="0" smtClean="0"/>
              <a:t> us what happened here and what we should have done.</a:t>
            </a:r>
            <a:endParaRPr lang="en-US" dirty="0" smtClean="0"/>
          </a:p>
          <a:p>
            <a:pPr defTabSz="948507">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D63D6EA-62B4-4510-A607-AC80C4A206B6}" type="slidenum">
              <a:rPr lang="en-US" smtClean="0"/>
              <a:t>21</a:t>
            </a:fld>
            <a:endParaRPr lang="en-US"/>
          </a:p>
        </p:txBody>
      </p:sp>
    </p:spTree>
    <p:extLst>
      <p:ext uri="{BB962C8B-B14F-4D97-AF65-F5344CB8AC3E}">
        <p14:creationId xmlns:p14="http://schemas.microsoft.com/office/powerpoint/2010/main" val="2623242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1" dirty="0"/>
              <a:t>Time:  5 min; Total Elapsed time at the end of this slide: 63 min</a:t>
            </a:r>
          </a:p>
          <a:p>
            <a:endParaRPr lang="en-US" dirty="0"/>
          </a:p>
          <a:p>
            <a:r>
              <a:rPr lang="en-US" b="1" dirty="0"/>
              <a:t>Facilitator #3 </a:t>
            </a:r>
            <a:r>
              <a:rPr lang="en-US" dirty="0"/>
              <a:t>----   The correct answer is almost, all of the above.  This was a real CATO incident that occurred.</a:t>
            </a:r>
          </a:p>
          <a:p>
            <a:endParaRPr lang="en-US" dirty="0"/>
          </a:p>
          <a:p>
            <a:pPr defTabSz="948507">
              <a:defRPr/>
            </a:pPr>
            <a:r>
              <a:rPr lang="en-US" b="1" dirty="0"/>
              <a:t>Option A</a:t>
            </a:r>
            <a:r>
              <a:rPr lang="en-US" dirty="0"/>
              <a:t> is good….You should activate your incident response plan ASAP and it should address CATO events. </a:t>
            </a:r>
            <a:r>
              <a:rPr lang="en-US" dirty="0">
                <a:solidFill>
                  <a:prstClr val="black"/>
                </a:solidFill>
              </a:rPr>
              <a:t>Contacting the foreign bank directly is quicker than thru your correspondent, but even then it may take time due to time zone differences, so the bank needs to act ASAP.  And, there could be a language barrier problem.  Your incident response plan should address how to contact translation services.  (There are many translation services, but identify the ones that provide real-line conference calling service, and that are familiar with banking / financial terminology.)</a:t>
            </a:r>
          </a:p>
          <a:p>
            <a:endParaRPr lang="en-US" dirty="0"/>
          </a:p>
          <a:p>
            <a:pPr defTabSz="948507">
              <a:defRPr/>
            </a:pPr>
            <a:r>
              <a:rPr lang="en-US" b="1" dirty="0"/>
              <a:t>Option B</a:t>
            </a:r>
            <a:r>
              <a:rPr lang="en-US" dirty="0"/>
              <a:t> is important also. Regulators &amp; law enforcement want to be notified as this might be impacting other institutions.  We might be hearing of other similar events.  Law enforcement might have established contacts in the foreign country that could help block the transfer of funds (Time is of the essence).  </a:t>
            </a:r>
          </a:p>
          <a:p>
            <a:endParaRPr lang="en-US" dirty="0"/>
          </a:p>
          <a:p>
            <a:pPr defTabSz="948507">
              <a:defRPr/>
            </a:pPr>
            <a:r>
              <a:rPr lang="en-US" b="1" dirty="0"/>
              <a:t>Option C</a:t>
            </a:r>
            <a:r>
              <a:rPr lang="en-US" dirty="0"/>
              <a:t> --- </a:t>
            </a:r>
            <a:r>
              <a:rPr lang="en-US" dirty="0">
                <a:solidFill>
                  <a:prstClr val="black"/>
                </a:solidFill>
              </a:rPr>
              <a:t>The bank determined that a call back was not completed to verify the wire transfer.   The </a:t>
            </a:r>
            <a:r>
              <a:rPr lang="en-US" dirty="0"/>
              <a:t>Cashier didn’t lie (try to deceive) when the President asked if she had called the customer back.  She thought the point of the President’s question was if she had talked to the customer, which is how she answered him.  She said “yes, I’ve talked to him.”   And, the President didn’t think to specify if she had initiated the call.  This is real incident, where the thief called the bank after initiating the wire to China.  They told the Cashier they had just initiated an important wire and due to the size of the wire and with it going to China they knew the bank would need to confirm if he had sent it.  But, the thief said he was boarding an airplane and would be turning off his phone, so he was calling to let them know it was a legitimate wire that he originated. </a:t>
            </a:r>
            <a:r>
              <a:rPr lang="en-US" dirty="0">
                <a:solidFill>
                  <a:prstClr val="black"/>
                </a:solidFill>
              </a:rPr>
              <a:t>So, this was a teachable moment for both bank employees and customers.  You  want to make sure you have that “teachable moment” before an incident.  BUT, remember that thieves change their tactics.  Just because you do a “call-back” might not ensure you are reaching your true customer.  You should review your practices for updating the customers’ “call-back” number.  If your online banking systems allows the customer to update and provide the call-back number and they have been hacked, the thief may now be receiving all the calls. In this day and age, cell phones can be hacked and have the call routed/forwarded to the thief.  This is why having a culture of security is so important, where all of your employees think about protecting the bank’s best interests at all times.</a:t>
            </a:r>
          </a:p>
          <a:p>
            <a:endParaRPr lang="en-US" dirty="0"/>
          </a:p>
          <a:p>
            <a:pPr defTabSz="948507">
              <a:defRPr/>
            </a:pPr>
            <a:r>
              <a:rPr lang="en-US" dirty="0"/>
              <a:t>Since your bank didn’t follow a pretty standard procedure (call back) that is probably a requirement in your written policy, it might be hard to prove you were not negligent to a jury.  BUT, your customer shares some responsibility, as it is likely that their computer system was hacked (but a forensic analysis will be needed).  </a:t>
            </a:r>
          </a:p>
          <a:p>
            <a:pPr defTabSz="948507">
              <a:defRPr/>
            </a:pPr>
            <a:endParaRPr lang="en-US" dirty="0"/>
          </a:p>
          <a:p>
            <a:r>
              <a:rPr lang="en-US" dirty="0"/>
              <a:t>So, do you avoid a public trial, and return all of the money….or reach a negotiated settlement and return part of the stolen money?  </a:t>
            </a:r>
          </a:p>
          <a:p>
            <a:endParaRPr lang="en-US" dirty="0"/>
          </a:p>
          <a:p>
            <a:r>
              <a:rPr lang="en-US" dirty="0"/>
              <a:t>Do you have your customer sign a non-disclosure agreement, so they don’t talk about this at local business organization meetings?</a:t>
            </a:r>
          </a:p>
          <a:p>
            <a:endParaRPr lang="en-US" dirty="0"/>
          </a:p>
          <a:p>
            <a:r>
              <a:rPr lang="en-US" dirty="0"/>
              <a:t>You haven’t fully investigated everything that happened yet. If the scenario was slightly different, perhaps most of the blame would fall on your customer.  </a:t>
            </a:r>
          </a:p>
          <a:p>
            <a:endParaRPr lang="en-US" dirty="0"/>
          </a:p>
          <a:p>
            <a:r>
              <a:rPr lang="en-US" dirty="0"/>
              <a:t>So, if you return the money, you might want to provide a provisional credit…where the borrower signs a loan.  But, the reality of loans of this size for some smaller businesses is that they don’t have the capacity to repay (w/o liquidating their company) if it is later determined they were at fault.   These things should have been thought about before they actually happen.  For the potential customer sitting across your desk, this kind of event will not be pleasant for you or them.</a:t>
            </a:r>
          </a:p>
          <a:p>
            <a:endParaRPr lang="en-US" dirty="0"/>
          </a:p>
          <a:p>
            <a:pPr defTabSz="948507">
              <a:defRPr/>
            </a:pPr>
            <a:r>
              <a:rPr lang="en-US" b="1" dirty="0"/>
              <a:t>Option D </a:t>
            </a:r>
            <a:r>
              <a:rPr lang="en-US" dirty="0"/>
              <a:t>– having a forensic analysis performed can help identify where the failure occurred and can help identify primarily blame / responsibility.  Depending on the size of the theft and how you plan to settle it, it is a judgment call if you have this done.  BUT, at the moment of the event is not the time to be searching for forensic firms and discussing rates.  These firms should be identified in your incident response plan.</a:t>
            </a:r>
          </a:p>
          <a:p>
            <a:pPr defTabSz="948507">
              <a:defRPr/>
            </a:pPr>
            <a:endParaRPr lang="en-US" dirty="0"/>
          </a:p>
          <a:p>
            <a:pPr defTabSz="948507">
              <a:defRPr/>
            </a:pPr>
            <a:r>
              <a:rPr lang="en-US" b="1" dirty="0"/>
              <a:t>Option E </a:t>
            </a:r>
            <a:r>
              <a:rPr lang="en-US" dirty="0"/>
              <a:t>– Reviewing insurance coverage is very important.  One CATO  theft incident involved $1.4 million that was from a $150 million bank – but it was covered because, the customer’s account password was acquired by compromising the third party on-line banking system.</a:t>
            </a:r>
          </a:p>
          <a:p>
            <a:pPr defTabSz="948507">
              <a:defRPr/>
            </a:pPr>
            <a:endParaRPr lang="en-US" dirty="0"/>
          </a:p>
          <a:p>
            <a:pPr defTabSz="948507">
              <a:defRPr/>
            </a:pPr>
            <a:r>
              <a:rPr lang="en-US" dirty="0"/>
              <a:t>This is a real CATO event that occurred in a bank that originated the fraudulent wire transfer transaction.   It occurred, in part, because the Cashier didn’t understand the specifics of the President’s concern/what he was really asking…. and the President didn’t know to further inquire (from the Cashier) who initiated the phone conversation.</a:t>
            </a:r>
          </a:p>
          <a:p>
            <a:pPr defTabSz="948507">
              <a:defRPr/>
            </a:pPr>
            <a:endParaRPr lang="en-US" dirty="0"/>
          </a:p>
          <a:p>
            <a:pPr defTabSz="948507">
              <a:defRPr/>
            </a:pPr>
            <a:r>
              <a:rPr lang="en-US" dirty="0"/>
              <a:t>The big lesson to be learned here:  A communication failure between the president and cashier occurred, and that was because the bank did not have an adequate corporate culture of security.</a:t>
            </a:r>
          </a:p>
          <a:p>
            <a:pPr defTabSz="948507">
              <a:defRPr/>
            </a:pPr>
            <a:endParaRPr lang="en-US" dirty="0"/>
          </a:p>
          <a:p>
            <a:r>
              <a:rPr lang="en-US" dirty="0"/>
              <a:t>Criminals are constantly modifying their techniques, so simply expecting your staff to be aware of specific fraud techniques is not considered adequate protection.  Your employees need to have a security mindset when handling all transactions.  The reputation of the bank is at stake…. and that’s everyone’s responsibility. </a:t>
            </a:r>
          </a:p>
          <a:p>
            <a:endParaRPr lang="en-US" dirty="0"/>
          </a:p>
          <a:p>
            <a:endParaRPr lang="en-US" dirty="0"/>
          </a:p>
        </p:txBody>
      </p:sp>
      <p:sp>
        <p:nvSpPr>
          <p:cNvPr id="4" name="Slide Number Placeholder 3"/>
          <p:cNvSpPr>
            <a:spLocks noGrp="1"/>
          </p:cNvSpPr>
          <p:nvPr>
            <p:ph type="sldNum" sz="quarter" idx="10"/>
          </p:nvPr>
        </p:nvSpPr>
        <p:spPr/>
        <p:txBody>
          <a:bodyPr/>
          <a:lstStyle/>
          <a:p>
            <a:fld id="{8D63D6EA-62B4-4510-A607-AC80C4A206B6}" type="slidenum">
              <a:rPr lang="en-US" smtClean="0"/>
              <a:t>22</a:t>
            </a:fld>
            <a:endParaRPr lang="en-US"/>
          </a:p>
        </p:txBody>
      </p:sp>
    </p:spTree>
    <p:extLst>
      <p:ext uri="{BB962C8B-B14F-4D97-AF65-F5344CB8AC3E}">
        <p14:creationId xmlns:p14="http://schemas.microsoft.com/office/powerpoint/2010/main" val="2623242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spcBef>
                <a:spcPct val="20000"/>
              </a:spcBef>
              <a:defRPr/>
            </a:pPr>
            <a:r>
              <a:rPr lang="en-US" b="1" dirty="0">
                <a:solidFill>
                  <a:prstClr val="black"/>
                </a:solidFill>
              </a:rPr>
              <a:t>Time – 2 minutes; </a:t>
            </a:r>
            <a:r>
              <a:rPr lang="en-US" b="1" dirty="0"/>
              <a:t>Total Elapsed time at the end of this slide: 65 min</a:t>
            </a:r>
          </a:p>
          <a:p>
            <a:pPr defTabSz="948507">
              <a:spcBef>
                <a:spcPct val="20000"/>
              </a:spcBef>
              <a:defRPr/>
            </a:pPr>
            <a:endParaRPr lang="en-US" dirty="0">
              <a:solidFill>
                <a:prstClr val="black"/>
              </a:solidFill>
            </a:endParaRPr>
          </a:p>
          <a:p>
            <a:pPr defTabSz="948507">
              <a:spcBef>
                <a:spcPct val="20000"/>
              </a:spcBef>
              <a:defRPr/>
            </a:pPr>
            <a:r>
              <a:rPr lang="en-US" b="1" dirty="0">
                <a:solidFill>
                  <a:prstClr val="black"/>
                </a:solidFill>
              </a:rPr>
              <a:t>Facilitator #3 - </a:t>
            </a:r>
            <a:r>
              <a:rPr lang="en-US" dirty="0">
                <a:solidFill>
                  <a:prstClr val="black"/>
                </a:solidFill>
              </a:rPr>
              <a:t>[</a:t>
            </a:r>
            <a:r>
              <a:rPr lang="en-US" i="1" dirty="0">
                <a:solidFill>
                  <a:prstClr val="black"/>
                </a:solidFill>
              </a:rPr>
              <a:t>Bring the audience current, through the evolution of the actual events that occurred.</a:t>
            </a:r>
            <a:r>
              <a:rPr lang="en-US" dirty="0">
                <a:solidFill>
                  <a:prstClr val="black"/>
                </a:solidFill>
              </a:rPr>
              <a:t>]</a:t>
            </a:r>
          </a:p>
          <a:p>
            <a:pPr defTabSz="948507">
              <a:spcBef>
                <a:spcPct val="20000"/>
              </a:spcBef>
              <a:defRPr/>
            </a:pPr>
            <a:endParaRPr lang="en-US" dirty="0">
              <a:solidFill>
                <a:prstClr val="black"/>
              </a:solidFill>
            </a:endParaRPr>
          </a:p>
          <a:p>
            <a:pPr defTabSz="948507">
              <a:spcBef>
                <a:spcPct val="20000"/>
              </a:spcBef>
              <a:defRPr/>
            </a:pPr>
            <a:r>
              <a:rPr lang="en-US" dirty="0">
                <a:solidFill>
                  <a:prstClr val="black"/>
                </a:solidFill>
              </a:rPr>
              <a:t>To summarize, we had 3 scenarios and decision points in our exercise today (again, based on actual events).  </a:t>
            </a:r>
          </a:p>
          <a:p>
            <a:pPr defTabSz="948507">
              <a:spcBef>
                <a:spcPct val="20000"/>
              </a:spcBef>
              <a:defRPr/>
            </a:pPr>
            <a:endParaRPr lang="en-US" dirty="0">
              <a:solidFill>
                <a:prstClr val="black"/>
              </a:solidFill>
              <a:cs typeface="Arial" panose="020B0604020202020204" pitchFamily="34" charset="0"/>
            </a:endParaRPr>
          </a:p>
          <a:p>
            <a:pPr defTabSz="948507">
              <a:spcBef>
                <a:spcPct val="20000"/>
              </a:spcBef>
              <a:defRPr/>
            </a:pPr>
            <a:r>
              <a:rPr lang="en-US" u="sng" dirty="0">
                <a:solidFill>
                  <a:prstClr val="black"/>
                </a:solidFill>
                <a:cs typeface="Arial" panose="020B0604020202020204" pitchFamily="34" charset="0"/>
              </a:rPr>
              <a:t>1. Delayed Audit Action</a:t>
            </a:r>
          </a:p>
          <a:p>
            <a:pPr defTabSz="948507">
              <a:spcBef>
                <a:spcPct val="20000"/>
              </a:spcBef>
              <a:defRPr/>
            </a:pPr>
            <a:endParaRPr lang="en-US" dirty="0">
              <a:solidFill>
                <a:prstClr val="black"/>
              </a:solidFill>
            </a:endParaRPr>
          </a:p>
          <a:p>
            <a:pPr defTabSz="948507">
              <a:spcBef>
                <a:spcPct val="20000"/>
              </a:spcBef>
              <a:defRPr/>
            </a:pPr>
            <a:r>
              <a:rPr lang="en-US" dirty="0">
                <a:solidFill>
                  <a:prstClr val="black"/>
                </a:solidFill>
              </a:rPr>
              <a:t>The first was how to handle an audit report with important cybersecurity recommendations.  It costs money to implement those recommendations, and in this case, the board decided to delay action plans.  Sometimes you have to delay action (right?), because the money wasn’t in the original budget ??!!  </a:t>
            </a:r>
          </a:p>
          <a:p>
            <a:pPr defTabSz="948507">
              <a:spcBef>
                <a:spcPct val="20000"/>
              </a:spcBef>
              <a:defRPr/>
            </a:pPr>
            <a:endParaRPr lang="en-US" dirty="0">
              <a:solidFill>
                <a:prstClr val="black"/>
              </a:solidFill>
            </a:endParaRPr>
          </a:p>
          <a:p>
            <a:pPr defTabSz="948507">
              <a:spcBef>
                <a:spcPct val="20000"/>
              </a:spcBef>
              <a:defRPr/>
            </a:pPr>
            <a:r>
              <a:rPr lang="en-US" dirty="0">
                <a:solidFill>
                  <a:prstClr val="black"/>
                </a:solidFill>
              </a:rPr>
              <a:t>However, technology is moving  quickly and delays on cybersecurity can </a:t>
            </a:r>
            <a:r>
              <a:rPr lang="en-US" dirty="0" err="1">
                <a:solidFill>
                  <a:prstClr val="black"/>
                </a:solidFill>
              </a:rPr>
              <a:t>ulitmately</a:t>
            </a:r>
            <a:r>
              <a:rPr lang="en-US" dirty="0">
                <a:solidFill>
                  <a:prstClr val="black"/>
                </a:solidFill>
              </a:rPr>
              <a:t> be very costly.  When you learn about </a:t>
            </a:r>
            <a:r>
              <a:rPr lang="en-US" b="1" i="1" u="sng" dirty="0">
                <a:solidFill>
                  <a:prstClr val="black"/>
                </a:solidFill>
              </a:rPr>
              <a:t>critical</a:t>
            </a:r>
            <a:r>
              <a:rPr lang="en-US" dirty="0">
                <a:solidFill>
                  <a:prstClr val="black"/>
                </a:solidFill>
              </a:rPr>
              <a:t> gaps in your cybersecurity posture, you need to address them as soon as possible.        </a:t>
            </a:r>
          </a:p>
          <a:p>
            <a:pPr defTabSz="948507">
              <a:spcBef>
                <a:spcPct val="20000"/>
              </a:spcBef>
              <a:defRPr/>
            </a:pPr>
            <a:endParaRPr lang="en-US" dirty="0">
              <a:solidFill>
                <a:prstClr val="black"/>
              </a:solidFill>
            </a:endParaRPr>
          </a:p>
          <a:p>
            <a:pPr defTabSz="948507">
              <a:spcBef>
                <a:spcPct val="20000"/>
              </a:spcBef>
              <a:defRPr/>
            </a:pPr>
            <a:r>
              <a:rPr lang="en-US" b="1" dirty="0">
                <a:solidFill>
                  <a:prstClr val="black"/>
                </a:solidFill>
              </a:rPr>
              <a:t>[Transition to Facilitator #2]</a:t>
            </a:r>
          </a:p>
          <a:p>
            <a:pPr defTabSz="948507">
              <a:spcBef>
                <a:spcPct val="20000"/>
              </a:spcBef>
              <a:defRPr/>
            </a:pPr>
            <a:endParaRPr lang="en-US" dirty="0">
              <a:solidFill>
                <a:prstClr val="black"/>
              </a:solidFill>
            </a:endParaRPr>
          </a:p>
          <a:p>
            <a:pPr defTabSz="948507">
              <a:spcBef>
                <a:spcPct val="20000"/>
              </a:spcBef>
              <a:defRPr/>
            </a:pPr>
            <a:r>
              <a:rPr lang="en-US" dirty="0">
                <a:solidFill>
                  <a:prstClr val="black"/>
                </a:solidFill>
                <a:cs typeface="Arial" panose="020B0604020202020204" pitchFamily="34" charset="0"/>
              </a:rPr>
              <a:t>Facilitator #2, will sum up the other two scenarios we had today (</a:t>
            </a:r>
            <a:r>
              <a:rPr lang="en-US" i="1" dirty="0">
                <a:solidFill>
                  <a:prstClr val="black"/>
                </a:solidFill>
                <a:cs typeface="Arial" panose="020B0604020202020204" pitchFamily="34" charset="0"/>
              </a:rPr>
              <a:t>and tell us about improving your security culture</a:t>
            </a:r>
            <a:r>
              <a:rPr lang="en-US" dirty="0">
                <a:solidFill>
                  <a:prstClr val="black"/>
                </a:solidFill>
                <a:cs typeface="Arial" panose="020B0604020202020204" pitchFamily="34" charset="0"/>
              </a:rPr>
              <a:t>)?</a:t>
            </a:r>
          </a:p>
          <a:p>
            <a:pPr defTabSz="948507">
              <a:spcBef>
                <a:spcPct val="20000"/>
              </a:spcBef>
              <a:defRPr/>
            </a:pPr>
            <a:endParaRPr lang="en-US" dirty="0">
              <a:solidFill>
                <a:prstClr val="black"/>
              </a:solidFill>
              <a:cs typeface="Arial" panose="020B0604020202020204" pitchFamily="34" charset="0"/>
            </a:endParaRPr>
          </a:p>
          <a:p>
            <a:pPr defTabSz="948507">
              <a:spcBef>
                <a:spcPct val="20000"/>
              </a:spcBef>
              <a:defRPr/>
            </a:pPr>
            <a:r>
              <a:rPr lang="en-US" b="1" dirty="0">
                <a:solidFill>
                  <a:prstClr val="black"/>
                </a:solidFill>
                <a:cs typeface="Arial" panose="020B0604020202020204" pitchFamily="34" charset="0"/>
              </a:rPr>
              <a:t>Facilitator #2 – </a:t>
            </a:r>
          </a:p>
          <a:p>
            <a:pPr defTabSz="948507">
              <a:spcBef>
                <a:spcPct val="20000"/>
              </a:spcBef>
              <a:defRPr/>
            </a:pPr>
            <a:endParaRPr lang="en-US" dirty="0">
              <a:solidFill>
                <a:prstClr val="black"/>
              </a:solidFill>
              <a:cs typeface="Arial" panose="020B0604020202020204" pitchFamily="34" charset="0"/>
            </a:endParaRPr>
          </a:p>
          <a:p>
            <a:pPr defTabSz="948507">
              <a:spcBef>
                <a:spcPct val="20000"/>
              </a:spcBef>
              <a:defRPr/>
            </a:pPr>
            <a:r>
              <a:rPr lang="en-US" dirty="0">
                <a:solidFill>
                  <a:prstClr val="black"/>
                </a:solidFill>
                <a:cs typeface="Arial" panose="020B0604020202020204" pitchFamily="34" charset="0"/>
              </a:rPr>
              <a:t>2. Internet and System Disruption – Distributed Denial of Service (</a:t>
            </a:r>
            <a:r>
              <a:rPr lang="en-US" dirty="0" err="1">
                <a:solidFill>
                  <a:prstClr val="black"/>
                </a:solidFill>
                <a:cs typeface="Arial" panose="020B0604020202020204" pitchFamily="34" charset="0"/>
              </a:rPr>
              <a:t>DDoS</a:t>
            </a:r>
            <a:r>
              <a:rPr lang="en-US" dirty="0">
                <a:solidFill>
                  <a:prstClr val="black"/>
                </a:solidFill>
                <a:cs typeface="Arial" panose="020B0604020202020204" pitchFamily="34" charset="0"/>
              </a:rPr>
              <a:t>) Attacks</a:t>
            </a:r>
          </a:p>
          <a:p>
            <a:pPr marL="829944" lvl="1" indent="-355690" defTabSz="948507">
              <a:spcBef>
                <a:spcPct val="20000"/>
              </a:spcBef>
              <a:buFont typeface="Arial" pitchFamily="34" charset="0"/>
              <a:buChar char="•"/>
              <a:defRPr/>
            </a:pPr>
            <a:r>
              <a:rPr lang="en-US" dirty="0">
                <a:solidFill>
                  <a:prstClr val="black"/>
                </a:solidFill>
                <a:cs typeface="Arial" panose="020B0604020202020204" pitchFamily="34" charset="0"/>
              </a:rPr>
              <a:t>Incident Response testing and updating (audit item)</a:t>
            </a:r>
          </a:p>
          <a:p>
            <a:pPr marL="1244916" lvl="2" indent="-296408" defTabSz="948507">
              <a:spcBef>
                <a:spcPct val="20000"/>
              </a:spcBef>
              <a:buFont typeface="Arial" pitchFamily="34" charset="0"/>
              <a:buChar char="–"/>
              <a:defRPr/>
            </a:pPr>
            <a:r>
              <a:rPr lang="en-US" dirty="0">
                <a:solidFill>
                  <a:prstClr val="black"/>
                </a:solidFill>
                <a:cs typeface="Arial" panose="020B0604020202020204" pitchFamily="34" charset="0"/>
              </a:rPr>
              <a:t>Staff is on high alert for unusual activity, especially in the funds transfer area</a:t>
            </a:r>
          </a:p>
          <a:p>
            <a:pPr marL="1244916" lvl="2" indent="-296408" defTabSz="948507">
              <a:spcBef>
                <a:spcPct val="20000"/>
              </a:spcBef>
              <a:buFont typeface="Arial" pitchFamily="34" charset="0"/>
              <a:buChar char="–"/>
              <a:defRPr/>
            </a:pPr>
            <a:r>
              <a:rPr lang="en-US" dirty="0">
                <a:solidFill>
                  <a:prstClr val="black"/>
                </a:solidFill>
                <a:cs typeface="Arial" panose="020B0604020202020204" pitchFamily="34" charset="0"/>
              </a:rPr>
              <a:t>Common message to staff to assure customers</a:t>
            </a:r>
          </a:p>
          <a:p>
            <a:pPr defTabSz="948507">
              <a:spcBef>
                <a:spcPct val="20000"/>
              </a:spcBef>
              <a:defRPr/>
            </a:pPr>
            <a:endParaRPr lang="en-US" dirty="0">
              <a:solidFill>
                <a:prstClr val="black"/>
              </a:solidFill>
              <a:cs typeface="Arial" panose="020B0604020202020204" pitchFamily="34" charset="0"/>
            </a:endParaRPr>
          </a:p>
          <a:p>
            <a:pPr defTabSz="948507">
              <a:spcBef>
                <a:spcPct val="20000"/>
              </a:spcBef>
              <a:defRPr/>
            </a:pPr>
            <a:r>
              <a:rPr lang="en-US" dirty="0">
                <a:solidFill>
                  <a:prstClr val="black"/>
                </a:solidFill>
                <a:cs typeface="Arial" panose="020B0604020202020204" pitchFamily="34" charset="0"/>
              </a:rPr>
              <a:t>3. Fraudulent Wire Transfer – Corporate Account Takeover</a:t>
            </a:r>
          </a:p>
          <a:p>
            <a:pPr marL="829944" lvl="1" indent="-355690" defTabSz="948507">
              <a:spcBef>
                <a:spcPct val="20000"/>
              </a:spcBef>
              <a:buFont typeface="Arial" pitchFamily="34" charset="0"/>
              <a:buChar char="•"/>
              <a:defRPr/>
            </a:pPr>
            <a:r>
              <a:rPr lang="en-US" dirty="0">
                <a:solidFill>
                  <a:prstClr val="black"/>
                </a:solidFill>
                <a:cs typeface="Arial" panose="020B0604020202020204" pitchFamily="34" charset="0"/>
              </a:rPr>
              <a:t>Incident Response testing and updating (audit item)</a:t>
            </a:r>
          </a:p>
          <a:p>
            <a:pPr marL="1244916" lvl="2" indent="-296408" defTabSz="948507">
              <a:spcBef>
                <a:spcPct val="20000"/>
              </a:spcBef>
              <a:buFont typeface="Arial" pitchFamily="34" charset="0"/>
              <a:buChar char="–"/>
              <a:defRPr/>
            </a:pPr>
            <a:r>
              <a:rPr lang="en-US" dirty="0">
                <a:solidFill>
                  <a:prstClr val="black"/>
                </a:solidFill>
                <a:cs typeface="Arial" panose="020B0604020202020204" pitchFamily="34" charset="0"/>
              </a:rPr>
              <a:t>How do you respond to a CATO event ?? Think through response to event and impact on customer.</a:t>
            </a:r>
          </a:p>
          <a:p>
            <a:pPr marL="829944" lvl="1" indent="-355690" defTabSz="948507">
              <a:spcBef>
                <a:spcPct val="20000"/>
              </a:spcBef>
              <a:buFont typeface="Arial" pitchFamily="34" charset="0"/>
              <a:buChar char="•"/>
              <a:defRPr/>
            </a:pPr>
            <a:r>
              <a:rPr lang="en-US" dirty="0">
                <a:solidFill>
                  <a:prstClr val="black"/>
                </a:solidFill>
                <a:cs typeface="Arial" panose="020B0604020202020204" pitchFamily="34" charset="0"/>
              </a:rPr>
              <a:t>Wire procedures training (audit item)</a:t>
            </a:r>
          </a:p>
          <a:p>
            <a:pPr marL="1244916" lvl="2" indent="-296408" defTabSz="948507">
              <a:spcBef>
                <a:spcPct val="20000"/>
              </a:spcBef>
              <a:buFont typeface="Arial" pitchFamily="34" charset="0"/>
              <a:buChar char="–"/>
              <a:defRPr/>
            </a:pPr>
            <a:r>
              <a:rPr lang="en-US" dirty="0">
                <a:solidFill>
                  <a:prstClr val="black"/>
                </a:solidFill>
                <a:cs typeface="Arial" panose="020B0604020202020204" pitchFamily="34" charset="0"/>
              </a:rPr>
              <a:t>Need for </a:t>
            </a:r>
            <a:r>
              <a:rPr lang="en-US" b="1" i="1" u="sng" dirty="0">
                <a:solidFill>
                  <a:prstClr val="black"/>
                </a:solidFill>
                <a:cs typeface="Arial" panose="020B0604020202020204" pitchFamily="34" charset="0"/>
              </a:rPr>
              <a:t>call back </a:t>
            </a:r>
            <a:r>
              <a:rPr lang="en-US" dirty="0">
                <a:solidFill>
                  <a:prstClr val="black"/>
                </a:solidFill>
                <a:cs typeface="Arial" panose="020B0604020202020204" pitchFamily="34" charset="0"/>
              </a:rPr>
              <a:t>ingrained</a:t>
            </a:r>
          </a:p>
          <a:p>
            <a:pPr marL="829944" lvl="1" indent="-355690" defTabSz="948507">
              <a:spcBef>
                <a:spcPct val="20000"/>
              </a:spcBef>
              <a:buFont typeface="Arial" pitchFamily="34" charset="0"/>
              <a:buChar char="•"/>
              <a:defRPr/>
            </a:pPr>
            <a:r>
              <a:rPr lang="en-US" dirty="0">
                <a:solidFill>
                  <a:prstClr val="black"/>
                </a:solidFill>
                <a:cs typeface="Arial" panose="020B0604020202020204" pitchFamily="34" charset="0"/>
              </a:rPr>
              <a:t>Insurance review related to Cyber security (audit item)</a:t>
            </a:r>
          </a:p>
          <a:p>
            <a:pPr marL="1244916" lvl="2" indent="-296408" defTabSz="948507">
              <a:spcBef>
                <a:spcPct val="20000"/>
              </a:spcBef>
              <a:buFont typeface="Arial" pitchFamily="34" charset="0"/>
              <a:buChar char="–"/>
              <a:defRPr/>
            </a:pPr>
            <a:r>
              <a:rPr lang="en-US" dirty="0">
                <a:solidFill>
                  <a:prstClr val="black"/>
                </a:solidFill>
                <a:cs typeface="Arial" panose="020B0604020202020204" pitchFamily="34" charset="0"/>
              </a:rPr>
              <a:t>Understand what you buy, when it can be used, what it covers, etc. </a:t>
            </a:r>
          </a:p>
          <a:p>
            <a:pPr marL="829944" lvl="1" indent="-355690" defTabSz="948507">
              <a:spcBef>
                <a:spcPct val="20000"/>
              </a:spcBef>
              <a:buFont typeface="Arial" pitchFamily="34" charset="0"/>
              <a:buChar char="•"/>
              <a:defRPr/>
            </a:pPr>
            <a:r>
              <a:rPr lang="en-US" dirty="0">
                <a:solidFill>
                  <a:prstClr val="black"/>
                </a:solidFill>
              </a:rPr>
              <a:t>Was the </a:t>
            </a:r>
            <a:r>
              <a:rPr lang="en-US" dirty="0" err="1">
                <a:solidFill>
                  <a:prstClr val="black"/>
                </a:solidFill>
              </a:rPr>
              <a:t>DDoS</a:t>
            </a:r>
            <a:r>
              <a:rPr lang="en-US" dirty="0">
                <a:solidFill>
                  <a:prstClr val="black"/>
                </a:solidFill>
              </a:rPr>
              <a:t> attack and CATO related?  (Need forensic analysis).  </a:t>
            </a:r>
          </a:p>
          <a:p>
            <a:pPr marL="1304197" lvl="2" indent="-355690" defTabSz="948507">
              <a:spcBef>
                <a:spcPct val="20000"/>
              </a:spcBef>
              <a:buFont typeface="Arial" pitchFamily="34" charset="0"/>
              <a:buChar char="•"/>
              <a:defRPr/>
            </a:pPr>
            <a:r>
              <a:rPr lang="en-US" dirty="0">
                <a:solidFill>
                  <a:prstClr val="black"/>
                </a:solidFill>
              </a:rPr>
              <a:t>While these have frequently been related, the 2 events used here for this exercise occurred at separate banks.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D63D6EA-62B4-4510-A607-AC80C4A206B6}" type="slidenum">
              <a:rPr lang="en-US" smtClean="0"/>
              <a:t>23</a:t>
            </a:fld>
            <a:endParaRPr lang="en-US"/>
          </a:p>
        </p:txBody>
      </p:sp>
    </p:spTree>
    <p:extLst>
      <p:ext uri="{BB962C8B-B14F-4D97-AF65-F5344CB8AC3E}">
        <p14:creationId xmlns:p14="http://schemas.microsoft.com/office/powerpoint/2010/main" val="1711342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1" dirty="0" smtClean="0"/>
              <a:t>Time:  8 min; </a:t>
            </a:r>
            <a:r>
              <a:rPr lang="en-US" b="1" dirty="0"/>
              <a:t>Total Elapsed time at the end of this slide:</a:t>
            </a:r>
            <a:r>
              <a:rPr lang="en-US" b="1" dirty="0" smtClean="0"/>
              <a:t> 73 min</a:t>
            </a:r>
          </a:p>
          <a:p>
            <a:endParaRPr lang="en-US" dirty="0"/>
          </a:p>
          <a:p>
            <a:r>
              <a:rPr lang="en-US" b="1" dirty="0"/>
              <a:t>Facilitator #3 –</a:t>
            </a:r>
            <a:endParaRPr lang="en-US" b="1" baseline="0" dirty="0" smtClean="0"/>
          </a:p>
          <a:p>
            <a:endParaRPr lang="en-US" dirty="0" smtClean="0"/>
          </a:p>
          <a:p>
            <a:r>
              <a:rPr lang="en-US" dirty="0" smtClean="0"/>
              <a:t>Ultimately, what </a:t>
            </a:r>
            <a:r>
              <a:rPr lang="en-US" baseline="0" dirty="0" smtClean="0"/>
              <a:t>must occur to address the growing cyber threats is </a:t>
            </a:r>
            <a:r>
              <a:rPr lang="en-US" dirty="0" smtClean="0"/>
              <a:t>a </a:t>
            </a:r>
            <a:r>
              <a:rPr lang="en-US" b="1" dirty="0" smtClean="0"/>
              <a:t>change in thinking</a:t>
            </a:r>
            <a:r>
              <a:rPr lang="en-US" dirty="0" smtClean="0"/>
              <a:t>: You</a:t>
            </a:r>
            <a:r>
              <a:rPr lang="en-US" baseline="0" dirty="0" smtClean="0"/>
              <a:t> n</a:t>
            </a:r>
            <a:r>
              <a:rPr lang="en-US" dirty="0" smtClean="0"/>
              <a:t>eed to develop a </a:t>
            </a:r>
            <a:r>
              <a:rPr lang="en-US" u="sng" dirty="0" smtClean="0"/>
              <a:t>Culture of Security</a:t>
            </a:r>
            <a:r>
              <a:rPr lang="en-US" u="none" dirty="0" smtClean="0"/>
              <a:t> </a:t>
            </a:r>
            <a:r>
              <a:rPr lang="en-US" dirty="0" smtClean="0"/>
              <a:t>within your institution and in the community.  </a:t>
            </a:r>
          </a:p>
          <a:p>
            <a:endParaRPr lang="en-US" dirty="0" smtClean="0"/>
          </a:p>
          <a:p>
            <a:r>
              <a:rPr lang="en-US" dirty="0" smtClean="0"/>
              <a:t>And, it has to come from you,</a:t>
            </a:r>
            <a:r>
              <a:rPr lang="en-US" baseline="0" dirty="0" smtClean="0"/>
              <a:t> Executive management and the board.  It can’t come from your IT staff.   “</a:t>
            </a:r>
            <a:r>
              <a:rPr lang="en-US" dirty="0" smtClean="0"/>
              <a:t>Tone from the Top” is key </a:t>
            </a:r>
            <a:r>
              <a:rPr lang="en-US" baseline="0" dirty="0" smtClean="0"/>
              <a:t>– if the Executives don’t buy in to the need for a cultural change to occur, it won’t occur.  Your staff follows the actions of executives, what they do and say.</a:t>
            </a:r>
            <a:endParaRPr lang="en-US" dirty="0" smtClean="0"/>
          </a:p>
          <a:p>
            <a:endParaRPr lang="en-US" dirty="0" smtClean="0"/>
          </a:p>
          <a:p>
            <a:r>
              <a:rPr lang="en-US" dirty="0" smtClean="0"/>
              <a:t>Achieving a Mindset</a:t>
            </a:r>
            <a:r>
              <a:rPr lang="en-US" baseline="0" dirty="0" smtClean="0"/>
              <a:t> and </a:t>
            </a:r>
            <a:r>
              <a:rPr lang="en-US" dirty="0" smtClean="0"/>
              <a:t>Culture of Security is</a:t>
            </a:r>
            <a:r>
              <a:rPr lang="en-US" baseline="0" dirty="0" smtClean="0"/>
              <a:t> accomplished </a:t>
            </a:r>
            <a:r>
              <a:rPr lang="en-US" dirty="0" smtClean="0"/>
              <a:t>by educating yourself</a:t>
            </a:r>
            <a:r>
              <a:rPr lang="en-US" baseline="0" dirty="0" smtClean="0"/>
              <a:t>, your employees and your customers.</a:t>
            </a:r>
            <a:endParaRPr lang="en-US" dirty="0" smtClean="0"/>
          </a:p>
          <a:p>
            <a:endParaRPr lang="en-US" dirty="0" smtClean="0"/>
          </a:p>
          <a:p>
            <a:r>
              <a:rPr lang="en-US" dirty="0" smtClean="0"/>
              <a:t>Just</a:t>
            </a:r>
            <a:r>
              <a:rPr lang="en-US" baseline="0" dirty="0" smtClean="0"/>
              <a:t> like BCP -  develop plans and test them regularly.  Your old BCP Incident Response Plan won’t suffice.  (need a change in mindset)</a:t>
            </a:r>
            <a:endParaRPr lang="en-US" dirty="0" smtClean="0"/>
          </a:p>
          <a:p>
            <a:endParaRPr lang="en-US" dirty="0" smtClean="0"/>
          </a:p>
          <a:p>
            <a:r>
              <a:rPr lang="en-US" dirty="0" smtClean="0"/>
              <a:t>Insurance</a:t>
            </a:r>
            <a:r>
              <a:rPr lang="en-US" baseline="0" dirty="0" smtClean="0"/>
              <a:t> is still maturing – what is covered, when, how, what do you need to do????</a:t>
            </a:r>
          </a:p>
          <a:p>
            <a:endParaRPr lang="en-US" baseline="0" dirty="0" smtClean="0"/>
          </a:p>
          <a:p>
            <a:r>
              <a:rPr lang="en-US" dirty="0" smtClean="0"/>
              <a:t>It</a:t>
            </a:r>
            <a:r>
              <a:rPr lang="en-US" baseline="0" dirty="0" smtClean="0"/>
              <a:t> is an ARMS RACE – you need to keep informed !!  </a:t>
            </a:r>
            <a:r>
              <a:rPr lang="en-US" b="1" u="sng" baseline="0" dirty="0" smtClean="0"/>
              <a:t>How?</a:t>
            </a:r>
            <a:r>
              <a:rPr lang="en-US" baseline="0" dirty="0" smtClean="0"/>
              <a:t>  Collaborations, sharing of information, ensuring that someone at your institution knows the systems and stays tapped into the threat intelligence sources out there.</a:t>
            </a:r>
          </a:p>
          <a:p>
            <a:endParaRPr lang="en-US" dirty="0"/>
          </a:p>
          <a:p>
            <a:r>
              <a:rPr lang="en-US" dirty="0"/>
              <a:t>Mention resource page on FFIEC Cybersecurity Awareness page?</a:t>
            </a:r>
          </a:p>
        </p:txBody>
      </p:sp>
      <p:sp>
        <p:nvSpPr>
          <p:cNvPr id="4" name="Slide Number Placeholder 3"/>
          <p:cNvSpPr>
            <a:spLocks noGrp="1"/>
          </p:cNvSpPr>
          <p:nvPr>
            <p:ph type="sldNum" sz="quarter" idx="10"/>
          </p:nvPr>
        </p:nvSpPr>
        <p:spPr/>
        <p:txBody>
          <a:bodyPr/>
          <a:lstStyle/>
          <a:p>
            <a:fld id="{8D63D6EA-62B4-4510-A607-AC80C4A206B6}" type="slidenum">
              <a:rPr lang="en-US" smtClean="0"/>
              <a:t>24</a:t>
            </a:fld>
            <a:endParaRPr lang="en-US"/>
          </a:p>
        </p:txBody>
      </p:sp>
    </p:spTree>
    <p:extLst>
      <p:ext uri="{BB962C8B-B14F-4D97-AF65-F5344CB8AC3E}">
        <p14:creationId xmlns:p14="http://schemas.microsoft.com/office/powerpoint/2010/main" val="2623242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1" i="0" dirty="0" smtClean="0"/>
              <a:t>Time:  2 min; </a:t>
            </a:r>
            <a:r>
              <a:rPr lang="en-US" b="1" dirty="0"/>
              <a:t>Total Elapsed time at the end of this slide:</a:t>
            </a:r>
            <a:r>
              <a:rPr lang="en-US" b="1" dirty="0" smtClean="0"/>
              <a:t> 75 min</a:t>
            </a:r>
          </a:p>
          <a:p>
            <a:endParaRPr lang="en-US" dirty="0" smtClean="0"/>
          </a:p>
          <a:p>
            <a:pPr defTabSz="948507">
              <a:defRPr/>
            </a:pPr>
            <a:r>
              <a:rPr lang="en-US" b="1" dirty="0" smtClean="0"/>
              <a:t>Facilitator #2</a:t>
            </a:r>
            <a:r>
              <a:rPr lang="en-US" dirty="0" smtClean="0"/>
              <a:t> - </a:t>
            </a:r>
            <a:r>
              <a:rPr lang="en-US" baseline="0" dirty="0" smtClean="0"/>
              <a:t>Our final slide is a reference or resource page.    </a:t>
            </a:r>
          </a:p>
          <a:p>
            <a:pPr defTabSz="948507">
              <a:defRPr/>
            </a:pPr>
            <a:endParaRPr lang="en-US" baseline="0" dirty="0" smtClean="0"/>
          </a:p>
          <a:p>
            <a:pPr defTabSz="948507">
              <a:defRPr/>
            </a:pPr>
            <a:r>
              <a:rPr lang="en-US" dirty="0" smtClean="0">
                <a:solidFill>
                  <a:srgbClr val="FF0000"/>
                </a:solidFill>
              </a:rPr>
              <a:t>FFIEC.GOV</a:t>
            </a:r>
          </a:p>
          <a:p>
            <a:r>
              <a:rPr lang="en-US" baseline="0" dirty="0" smtClean="0"/>
              <a:t>Two resource links in particular I want to bring to your attention are on the lower right of the webpage.</a:t>
            </a:r>
          </a:p>
          <a:p>
            <a:endParaRPr lang="en-US" baseline="0" dirty="0" smtClean="0"/>
          </a:p>
          <a:p>
            <a:pPr marL="237127" indent="-237127">
              <a:buAutoNum type="arabicPeriod"/>
            </a:pPr>
            <a:r>
              <a:rPr lang="en-US" baseline="0" dirty="0" smtClean="0"/>
              <a:t>FFIEC Handbook </a:t>
            </a:r>
            <a:r>
              <a:rPr lang="en-US" baseline="0" dirty="0" err="1" smtClean="0"/>
              <a:t>Infobase</a:t>
            </a:r>
            <a:r>
              <a:rPr lang="en-US" baseline="0" dirty="0" smtClean="0"/>
              <a:t>:  Takes you to all of the laws, rules, regulations, FFIEC and agency specific guidance on Information Security, Service Provider Oversight, etc…</a:t>
            </a:r>
          </a:p>
          <a:p>
            <a:pPr marL="237127" indent="-237127">
              <a:buAutoNum type="arabicPeriod"/>
            </a:pPr>
            <a:endParaRPr lang="en-US" baseline="0" dirty="0" smtClean="0"/>
          </a:p>
          <a:p>
            <a:pPr marL="237127" indent="-237127">
              <a:buAutoNum type="arabicPeriod"/>
            </a:pPr>
            <a:r>
              <a:rPr lang="en-US" baseline="0" dirty="0" smtClean="0"/>
              <a:t>Cybersecurity Awareness - Contains all of the latest FFIEC cybersecurity related  press releases and links to other external cybersecurity information and resources (such as FS-ISAC, NIST and US-CERT).</a:t>
            </a:r>
          </a:p>
          <a:p>
            <a:pPr defTabSz="948507">
              <a:defRPr/>
            </a:pPr>
            <a:endParaRPr lang="en-US" dirty="0" smtClean="0"/>
          </a:p>
          <a:p>
            <a:pPr defTabSz="948507">
              <a:defRPr/>
            </a:pPr>
            <a:r>
              <a:rPr lang="en-US" b="1" u="sng" dirty="0" smtClean="0"/>
              <a:t>That concludes our Table Top Exercise</a:t>
            </a:r>
            <a:r>
              <a:rPr lang="en-US" b="1" u="sng" baseline="0" dirty="0" smtClean="0"/>
              <a:t>. </a:t>
            </a:r>
            <a:r>
              <a:rPr lang="en-US" baseline="0" dirty="0" smtClean="0"/>
              <a:t>   </a:t>
            </a:r>
          </a:p>
          <a:p>
            <a:pPr defTabSz="948507">
              <a:defRPr/>
            </a:pPr>
            <a:endParaRPr lang="en-US" baseline="0" dirty="0" smtClean="0"/>
          </a:p>
          <a:p>
            <a:pPr defTabSz="948507">
              <a:defRPr/>
            </a:pPr>
            <a:r>
              <a:rPr lang="en-US" baseline="0" dirty="0" smtClean="0"/>
              <a:t>A full copy of this exercise along with the discussion notes will be made available to you electronically, in case you want to adapt it and use it w/ your employees.  </a:t>
            </a:r>
          </a:p>
          <a:p>
            <a:pPr defTabSz="948507">
              <a:defRPr/>
            </a:pPr>
            <a:endParaRPr lang="en-US" baseline="0" dirty="0" smtClean="0"/>
          </a:p>
          <a:p>
            <a:pPr defTabSz="948507">
              <a:defRPr/>
            </a:pPr>
            <a:r>
              <a:rPr lang="en-US" baseline="0" dirty="0" smtClean="0"/>
              <a:t>Keep in mind, a TTE can take many different forms….  </a:t>
            </a:r>
          </a:p>
          <a:p>
            <a:pPr defTabSz="948507">
              <a:defRPr/>
            </a:pPr>
            <a:endParaRPr lang="en-US" baseline="0" dirty="0" smtClean="0"/>
          </a:p>
          <a:p>
            <a:pPr defTabSz="948507">
              <a:defRPr/>
            </a:pPr>
            <a:r>
              <a:rPr lang="en-US" baseline="0" dirty="0" smtClean="0"/>
              <a:t>….Maybe not 330 people like this, but sitting down at the table with your staff, talking about scenarios, walking through “who would do what” at your bank, and testing possible scenarios at your institution </a:t>
            </a:r>
            <a:r>
              <a:rPr lang="en-US" u="sng" baseline="0" dirty="0" smtClean="0"/>
              <a:t>before it happens</a:t>
            </a:r>
            <a:r>
              <a:rPr lang="en-US" baseline="0" dirty="0" smtClean="0"/>
              <a:t> is very important.  Then addressing potential gaps is the next step (just like you would do in your business continuity planning).  </a:t>
            </a:r>
          </a:p>
          <a:p>
            <a:pPr defTabSz="948507">
              <a:defRPr/>
            </a:pPr>
            <a:endParaRPr lang="en-US" baseline="0" dirty="0" smtClean="0"/>
          </a:p>
          <a:p>
            <a:pPr defTabSz="948507">
              <a:defRPr/>
            </a:pPr>
            <a:r>
              <a:rPr lang="en-US" baseline="0" dirty="0" smtClean="0"/>
              <a:t>Thank you all again for participating.  </a:t>
            </a:r>
            <a:endParaRPr lang="en-US" dirty="0"/>
          </a:p>
        </p:txBody>
      </p:sp>
      <p:sp>
        <p:nvSpPr>
          <p:cNvPr id="4" name="Slide Number Placeholder 3"/>
          <p:cNvSpPr>
            <a:spLocks noGrp="1"/>
          </p:cNvSpPr>
          <p:nvPr>
            <p:ph type="sldNum" sz="quarter" idx="10"/>
          </p:nvPr>
        </p:nvSpPr>
        <p:spPr/>
        <p:txBody>
          <a:bodyPr/>
          <a:lstStyle/>
          <a:p>
            <a:fld id="{8D63D6EA-62B4-4510-A607-AC80C4A206B6}" type="slidenum">
              <a:rPr lang="en-US" smtClean="0"/>
              <a:t>25</a:t>
            </a:fld>
            <a:endParaRPr lang="en-US"/>
          </a:p>
        </p:txBody>
      </p:sp>
    </p:spTree>
    <p:extLst>
      <p:ext uri="{BB962C8B-B14F-4D97-AF65-F5344CB8AC3E}">
        <p14:creationId xmlns:p14="http://schemas.microsoft.com/office/powerpoint/2010/main" val="1020494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dirty="0" smtClean="0"/>
          </a:p>
        </p:txBody>
      </p:sp>
      <p:sp>
        <p:nvSpPr>
          <p:cNvPr id="4" name="Slide Number Placeholder 3"/>
          <p:cNvSpPr>
            <a:spLocks noGrp="1"/>
          </p:cNvSpPr>
          <p:nvPr>
            <p:ph type="sldNum" sz="quarter" idx="10"/>
          </p:nvPr>
        </p:nvSpPr>
        <p:spPr/>
        <p:txBody>
          <a:bodyPr/>
          <a:lstStyle/>
          <a:p>
            <a:fld id="{8D63D6EA-62B4-4510-A607-AC80C4A206B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025990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1" dirty="0" smtClean="0"/>
              <a:t>Time:  3 min; </a:t>
            </a:r>
            <a:r>
              <a:rPr lang="en-US" b="1" dirty="0"/>
              <a:t>Total Elapsed time at the end of this slide:</a:t>
            </a:r>
            <a:r>
              <a:rPr lang="en-US" b="1" dirty="0" smtClean="0"/>
              <a:t> 10 min   </a:t>
            </a:r>
          </a:p>
          <a:p>
            <a:endParaRPr lang="en-US" dirty="0" smtClean="0"/>
          </a:p>
          <a:p>
            <a:pPr defTabSz="948507">
              <a:defRPr/>
            </a:pPr>
            <a:endParaRPr lang="en-US" baseline="0" dirty="0" smtClean="0"/>
          </a:p>
          <a:p>
            <a:pPr defTabSz="948507">
              <a:defRPr/>
            </a:pPr>
            <a:r>
              <a:rPr lang="en-US" b="1" baseline="0" dirty="0" smtClean="0"/>
              <a:t>Facilitator #1</a:t>
            </a:r>
            <a:r>
              <a:rPr lang="en-US" baseline="0" dirty="0" smtClean="0"/>
              <a:t> – IT Audit  information:  Review what the IT Audit found.</a:t>
            </a:r>
          </a:p>
          <a:p>
            <a:endParaRPr lang="en-US" dirty="0" smtClean="0"/>
          </a:p>
          <a:p>
            <a:r>
              <a:rPr lang="en-US" dirty="0" smtClean="0"/>
              <a:t>Don’t mention that the bank’s periodic incident response testing didn’t include Distributed</a:t>
            </a:r>
            <a:r>
              <a:rPr lang="en-US" baseline="0" dirty="0" smtClean="0"/>
              <a:t> Denial of Service (</a:t>
            </a:r>
            <a:r>
              <a:rPr lang="en-US" dirty="0" err="1" smtClean="0"/>
              <a:t>DDoS</a:t>
            </a:r>
            <a:r>
              <a:rPr lang="en-US" dirty="0" smtClean="0"/>
              <a:t>) attacks</a:t>
            </a:r>
            <a:r>
              <a:rPr lang="en-US" baseline="0" dirty="0" smtClean="0"/>
              <a:t> and Corporate Account Takeover (CATO) testing, as that will be revealed out at the end.  </a:t>
            </a:r>
          </a:p>
          <a:p>
            <a:endParaRPr lang="en-US" baseline="0" dirty="0" smtClean="0"/>
          </a:p>
          <a:p>
            <a:r>
              <a:rPr lang="en-US" b="1" u="sng" baseline="0" dirty="0" smtClean="0"/>
              <a:t>Explain what a </a:t>
            </a:r>
            <a:r>
              <a:rPr lang="en-US" b="1" u="sng" baseline="0" dirty="0" err="1" smtClean="0"/>
              <a:t>DDoS</a:t>
            </a:r>
            <a:r>
              <a:rPr lang="en-US" b="1" u="sng" baseline="0" dirty="0" smtClean="0"/>
              <a:t> attack is, if the audience doesn’t already know.</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D63D6EA-62B4-4510-A607-AC80C4A206B6}" type="slidenum">
              <a:rPr lang="en-US" smtClean="0"/>
              <a:t>4</a:t>
            </a:fld>
            <a:endParaRPr lang="en-US"/>
          </a:p>
        </p:txBody>
      </p:sp>
    </p:spTree>
    <p:extLst>
      <p:ext uri="{BB962C8B-B14F-4D97-AF65-F5344CB8AC3E}">
        <p14:creationId xmlns:p14="http://schemas.microsoft.com/office/powerpoint/2010/main" val="393254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sz="1100" b="1" dirty="0"/>
              <a:t>Time:  1 min; Total Elapsed time at the end of this slide: 11 min</a:t>
            </a:r>
          </a:p>
          <a:p>
            <a:pPr defTabSz="948507">
              <a:defRPr/>
            </a:pPr>
            <a:endParaRPr lang="en-US" sz="1100" dirty="0"/>
          </a:p>
          <a:p>
            <a:pPr defTabSz="948507">
              <a:defRPr/>
            </a:pPr>
            <a:r>
              <a:rPr lang="en-US" sz="1100" b="1" dirty="0"/>
              <a:t>Facilitator #2 </a:t>
            </a:r>
            <a:r>
              <a:rPr lang="en-US" sz="1100" dirty="0"/>
              <a:t>– Board discussion</a:t>
            </a:r>
          </a:p>
          <a:p>
            <a:endParaRPr lang="en-US" sz="1100" dirty="0">
              <a:solidFill>
                <a:schemeClr val="accent6">
                  <a:lumMod val="75000"/>
                </a:schemeClr>
              </a:solidFill>
            </a:endParaRPr>
          </a:p>
          <a:p>
            <a:r>
              <a:rPr lang="en-US" sz="1100" dirty="0">
                <a:solidFill>
                  <a:schemeClr val="accent6">
                    <a:lumMod val="75000"/>
                  </a:schemeClr>
                </a:solidFill>
              </a:rPr>
              <a:t>Audit says you need more training, you need to review your insurance coverage for cybersecurity, and you need to install an intrusion prevention system (IPS). The existing IPS is old and needs to be updated anyway, so adding IPS is reasonable. Additionally, there are some common IT recommendations (in community banks) that need to be addressed.  However, these things cost money and you don’t have any money in the budget. </a:t>
            </a:r>
          </a:p>
          <a:p>
            <a:endParaRPr lang="en-US" sz="1100" dirty="0">
              <a:solidFill>
                <a:schemeClr val="accent6">
                  <a:lumMod val="75000"/>
                </a:schemeClr>
              </a:solidFill>
            </a:endParaRPr>
          </a:p>
          <a:p>
            <a:r>
              <a:rPr lang="en-US" sz="1100" dirty="0">
                <a:solidFill>
                  <a:schemeClr val="accent6">
                    <a:lumMod val="75000"/>
                  </a:schemeClr>
                </a:solidFill>
              </a:rPr>
              <a:t>The IT Steering Committee did some research and the enhanced cybersecurity training is going to cost about $2,000 to set up.  After reviewing insurance coverage, they estimate that another $1,000 is needed to cover some of the cybersecurity gaps in your insurance coverage. </a:t>
            </a:r>
          </a:p>
          <a:p>
            <a:endParaRPr lang="en-US" sz="1100" dirty="0">
              <a:solidFill>
                <a:schemeClr val="accent6">
                  <a:lumMod val="75000"/>
                </a:schemeClr>
              </a:solidFill>
            </a:endParaRPr>
          </a:p>
          <a:p>
            <a:r>
              <a:rPr lang="en-US" sz="1100" dirty="0">
                <a:solidFill>
                  <a:schemeClr val="accent6">
                    <a:lumMod val="75000"/>
                  </a:schemeClr>
                </a:solidFill>
              </a:rPr>
              <a:t>The cost of the intrusion prevention system is going to vary by vendor and size of your institution.  </a:t>
            </a:r>
          </a:p>
          <a:p>
            <a:endParaRPr lang="en-US" sz="1100" dirty="0">
              <a:solidFill>
                <a:schemeClr val="accent6">
                  <a:lumMod val="75000"/>
                </a:schemeClr>
              </a:solidFill>
            </a:endParaRPr>
          </a:p>
          <a:p>
            <a:r>
              <a:rPr lang="en-US" sz="1100" dirty="0">
                <a:solidFill>
                  <a:schemeClr val="accent6">
                    <a:lumMod val="75000"/>
                  </a:schemeClr>
                </a:solidFill>
              </a:rPr>
              <a:t>Some IPS systems have up-front costs as much as $5,000 to start.  Then you have monthly servicing fees ranging anywhere from a few hundred dollars to as much as $2,000 a month with all of the bells and whistles.   </a:t>
            </a:r>
          </a:p>
          <a:p>
            <a:r>
              <a:rPr lang="en-US" sz="1100" dirty="0">
                <a:solidFill>
                  <a:schemeClr val="accent6">
                    <a:lumMod val="75000"/>
                  </a:schemeClr>
                </a:solidFill>
              </a:rPr>
              <a:t>   </a:t>
            </a:r>
          </a:p>
          <a:p>
            <a:r>
              <a:rPr lang="en-US" sz="1100" dirty="0">
                <a:solidFill>
                  <a:schemeClr val="accent6">
                    <a:lumMod val="75000"/>
                  </a:schemeClr>
                </a:solidFill>
              </a:rPr>
              <a:t>In this scenario, the Steering Committee said its going to cost about a $1,000 a month, or $12,000 for the year for the IPS. </a:t>
            </a:r>
            <a:r>
              <a:rPr lang="en-US" dirty="0">
                <a:solidFill>
                  <a:schemeClr val="accent6">
                    <a:lumMod val="75000"/>
                  </a:schemeClr>
                </a:solidFill>
              </a:rPr>
              <a:t> </a:t>
            </a:r>
          </a:p>
          <a:p>
            <a:endParaRPr lang="en-US" dirty="0" smtClean="0"/>
          </a:p>
        </p:txBody>
      </p:sp>
      <p:sp>
        <p:nvSpPr>
          <p:cNvPr id="4" name="Slide Number Placeholder 3"/>
          <p:cNvSpPr>
            <a:spLocks noGrp="1"/>
          </p:cNvSpPr>
          <p:nvPr>
            <p:ph type="sldNum" sz="quarter" idx="10"/>
          </p:nvPr>
        </p:nvSpPr>
        <p:spPr/>
        <p:txBody>
          <a:bodyPr/>
          <a:lstStyle/>
          <a:p>
            <a:fld id="{8D63D6EA-62B4-4510-A607-AC80C4A206B6}" type="slidenum">
              <a:rPr lang="en-US" smtClean="0"/>
              <a:t>5</a:t>
            </a:fld>
            <a:endParaRPr lang="en-US"/>
          </a:p>
        </p:txBody>
      </p:sp>
    </p:spTree>
    <p:extLst>
      <p:ext uri="{BB962C8B-B14F-4D97-AF65-F5344CB8AC3E}">
        <p14:creationId xmlns:p14="http://schemas.microsoft.com/office/powerpoint/2010/main" val="3783713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1" dirty="0"/>
              <a:t>Time:  2 min; Total Elapsed time at the end of this slide: 13 min</a:t>
            </a:r>
          </a:p>
          <a:p>
            <a:pPr defTabSz="948507">
              <a:defRPr/>
            </a:pPr>
            <a:endParaRPr lang="en-US" dirty="0"/>
          </a:p>
          <a:p>
            <a:pPr defTabSz="948507">
              <a:defRPr/>
            </a:pPr>
            <a:r>
              <a:rPr lang="en-US" b="1" dirty="0"/>
              <a:t>Facilitator #2:</a:t>
            </a:r>
            <a:r>
              <a:rPr lang="en-US" dirty="0"/>
              <a:t> This slide is to remind the participants how the groups are set up, how the discussion sessions will take place, and the expectations for exercise.  Participants are told that a “few” tables will be polled after each breakout to get their opinion.  </a:t>
            </a:r>
          </a:p>
          <a:p>
            <a:endParaRPr lang="en-US" dirty="0"/>
          </a:p>
          <a:p>
            <a:r>
              <a:rPr lang="en-US" dirty="0"/>
              <a:t>Okay, we’ve got to make our first decision - What are we going to do about this audit report ??  </a:t>
            </a:r>
          </a:p>
          <a:p>
            <a:endParaRPr lang="en-US" dirty="0"/>
          </a:p>
          <a:p>
            <a:r>
              <a:rPr lang="en-US" dirty="0"/>
              <a:t>Stay at your tables.  You will have five minutes to discuss the options.  I will poll a few tables after each group interaction or discussion point to see what you plan to do </a:t>
            </a:r>
            <a:r>
              <a:rPr lang="en-US" u="sng" dirty="0"/>
              <a:t>and why</a:t>
            </a:r>
            <a:r>
              <a:rPr lang="en-US" dirty="0"/>
              <a:t>.  </a:t>
            </a:r>
          </a:p>
          <a:p>
            <a:endParaRPr lang="en-US" dirty="0"/>
          </a:p>
          <a:p>
            <a:r>
              <a:rPr lang="en-US" dirty="0"/>
              <a:t>You can pick a spokesperson at your table if you want, but make sure everyone in the group stays engaged.  You will not have a lot of time to discuss and you may not get all of the information you want or need right away, which is how it happens in real life with cyber events.     </a:t>
            </a:r>
          </a:p>
          <a:p>
            <a:endParaRPr lang="en-US" baseline="0" dirty="0" smtClean="0"/>
          </a:p>
        </p:txBody>
      </p:sp>
      <p:sp>
        <p:nvSpPr>
          <p:cNvPr id="4" name="Slide Number Placeholder 3"/>
          <p:cNvSpPr>
            <a:spLocks noGrp="1"/>
          </p:cNvSpPr>
          <p:nvPr>
            <p:ph type="sldNum" sz="quarter" idx="10"/>
          </p:nvPr>
        </p:nvSpPr>
        <p:spPr/>
        <p:txBody>
          <a:bodyPr/>
          <a:lstStyle/>
          <a:p>
            <a:fld id="{8D63D6EA-62B4-4510-A607-AC80C4A206B6}" type="slidenum">
              <a:rPr lang="en-US" smtClean="0"/>
              <a:t>6</a:t>
            </a:fld>
            <a:endParaRPr lang="en-US"/>
          </a:p>
        </p:txBody>
      </p:sp>
    </p:spTree>
    <p:extLst>
      <p:ext uri="{BB962C8B-B14F-4D97-AF65-F5344CB8AC3E}">
        <p14:creationId xmlns:p14="http://schemas.microsoft.com/office/powerpoint/2010/main" val="1964288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527">
              <a:spcBef>
                <a:spcPct val="20000"/>
              </a:spcBef>
              <a:buClr>
                <a:srgbClr val="CC9900"/>
              </a:buClr>
              <a:buSzPct val="110000"/>
              <a:defRPr/>
            </a:pPr>
            <a:r>
              <a:rPr lang="en-US" b="1" dirty="0"/>
              <a:t>Time:  5 min;      Total Elapsed time at the end of this slide: 18 min</a:t>
            </a:r>
          </a:p>
          <a:p>
            <a:pPr defTabSz="955527">
              <a:spcBef>
                <a:spcPct val="20000"/>
              </a:spcBef>
              <a:buClr>
                <a:srgbClr val="CC9900"/>
              </a:buClr>
              <a:buSzPct val="110000"/>
              <a:defRPr/>
            </a:pPr>
            <a:endParaRPr lang="en-US" dirty="0">
              <a:solidFill>
                <a:prstClr val="black"/>
              </a:solidFill>
            </a:endParaRPr>
          </a:p>
          <a:p>
            <a:pPr defTabSz="955527">
              <a:spcBef>
                <a:spcPct val="20000"/>
              </a:spcBef>
              <a:buClr>
                <a:srgbClr val="CC9900"/>
              </a:buClr>
              <a:buSzPct val="110000"/>
              <a:defRPr/>
            </a:pPr>
            <a:r>
              <a:rPr lang="en-US" b="1" dirty="0"/>
              <a:t>[</a:t>
            </a:r>
            <a:r>
              <a:rPr lang="en-US" b="1" i="1" dirty="0"/>
              <a:t>Note to Facilitators:   </a:t>
            </a:r>
            <a:r>
              <a:rPr lang="en-US" i="1" dirty="0"/>
              <a:t>The audience typically gets very noisy.  If this is a large audience, you’ll need a bell / sound/ or technique to get attention refocused back on the facilitator when the discussion time is up</a:t>
            </a:r>
            <a:r>
              <a:rPr lang="en-US" dirty="0"/>
              <a:t>.</a:t>
            </a:r>
            <a:r>
              <a:rPr lang="en-US" b="1" dirty="0"/>
              <a:t>]</a:t>
            </a:r>
          </a:p>
          <a:p>
            <a:pPr defTabSz="955527">
              <a:spcBef>
                <a:spcPct val="20000"/>
              </a:spcBef>
              <a:buClr>
                <a:srgbClr val="CC9900"/>
              </a:buClr>
              <a:buSzPct val="110000"/>
              <a:defRPr/>
            </a:pPr>
            <a:endParaRPr lang="en-US" dirty="0">
              <a:solidFill>
                <a:prstClr val="black"/>
              </a:solidFill>
            </a:endParaRPr>
          </a:p>
          <a:p>
            <a:pPr defTabSz="955527">
              <a:spcBef>
                <a:spcPct val="20000"/>
              </a:spcBef>
              <a:buClr>
                <a:srgbClr val="CC9900"/>
              </a:buClr>
              <a:buSzPct val="110000"/>
              <a:defRPr/>
            </a:pPr>
            <a:r>
              <a:rPr lang="en-US" b="1" dirty="0">
                <a:solidFill>
                  <a:prstClr val="black"/>
                </a:solidFill>
              </a:rPr>
              <a:t>Facilitator #2</a:t>
            </a:r>
            <a:r>
              <a:rPr lang="en-US" dirty="0">
                <a:solidFill>
                  <a:prstClr val="black"/>
                </a:solidFill>
              </a:rPr>
              <a:t> –</a:t>
            </a:r>
          </a:p>
          <a:p>
            <a:pPr defTabSz="955527">
              <a:spcBef>
                <a:spcPct val="20000"/>
              </a:spcBef>
              <a:buClr>
                <a:srgbClr val="CC9900"/>
              </a:buClr>
              <a:buSzPct val="110000"/>
              <a:defRPr/>
            </a:pPr>
            <a:endParaRPr lang="en-US" dirty="0">
              <a:solidFill>
                <a:prstClr val="black"/>
              </a:solidFill>
            </a:endParaRPr>
          </a:p>
          <a:p>
            <a:pPr defTabSz="955527">
              <a:spcBef>
                <a:spcPct val="20000"/>
              </a:spcBef>
              <a:buClr>
                <a:srgbClr val="CC9900"/>
              </a:buClr>
              <a:buSzPct val="110000"/>
              <a:defRPr/>
            </a:pPr>
            <a:r>
              <a:rPr lang="en-US" dirty="0"/>
              <a:t>It’s multiple choice.    </a:t>
            </a:r>
          </a:p>
          <a:p>
            <a:pPr defTabSz="955527">
              <a:spcBef>
                <a:spcPct val="20000"/>
              </a:spcBef>
              <a:buClr>
                <a:srgbClr val="CC9900"/>
              </a:buClr>
              <a:buSzPct val="110000"/>
              <a:defRPr/>
            </a:pPr>
            <a:endParaRPr lang="en-US" dirty="0"/>
          </a:p>
          <a:p>
            <a:pPr defTabSz="955527">
              <a:spcBef>
                <a:spcPct val="20000"/>
              </a:spcBef>
              <a:buClr>
                <a:srgbClr val="CC9900"/>
              </a:buClr>
              <a:buSzPct val="110000"/>
              <a:defRPr/>
            </a:pPr>
            <a:r>
              <a:rPr lang="en-US" dirty="0"/>
              <a:t>To recap the scenario, it will cost you $12,000 for the new IPS (intrusion prevention system) with the monthly service fees, about $2,000 for enhanced cybersecurity training, and another $1,000  for better insurance coverage.  That adds up to $15,000 or more to address the items in the audit report and you don’t have the money in the budget.</a:t>
            </a:r>
            <a:endParaRPr lang="en-US" dirty="0">
              <a:solidFill>
                <a:prstClr val="black"/>
              </a:solidFill>
            </a:endParaRPr>
          </a:p>
          <a:p>
            <a:pPr defTabSz="955527">
              <a:spcBef>
                <a:spcPct val="20000"/>
              </a:spcBef>
              <a:buClr>
                <a:srgbClr val="CC9900"/>
              </a:buClr>
              <a:buSzPct val="110000"/>
              <a:defRPr/>
            </a:pPr>
            <a:endParaRPr lang="en-US" dirty="0">
              <a:solidFill>
                <a:prstClr val="black"/>
              </a:solidFill>
            </a:endParaRPr>
          </a:p>
          <a:p>
            <a:pPr defTabSz="955527">
              <a:spcBef>
                <a:spcPct val="20000"/>
              </a:spcBef>
              <a:buClr>
                <a:srgbClr val="CC9900"/>
              </a:buClr>
              <a:buSzPct val="110000"/>
              <a:defRPr/>
            </a:pPr>
            <a:r>
              <a:rPr lang="en-US" dirty="0">
                <a:solidFill>
                  <a:prstClr val="black"/>
                </a:solidFill>
              </a:rPr>
              <a:t>What would you do?  [</a:t>
            </a:r>
            <a:r>
              <a:rPr lang="en-US" b="1" i="1" dirty="0">
                <a:solidFill>
                  <a:prstClr val="black"/>
                </a:solidFill>
              </a:rPr>
              <a:t>Recite options on the screen</a:t>
            </a:r>
            <a:r>
              <a:rPr lang="en-US" dirty="0">
                <a:solidFill>
                  <a:prstClr val="black"/>
                </a:solidFill>
              </a:rPr>
              <a:t>]</a:t>
            </a:r>
          </a:p>
          <a:p>
            <a:pPr defTabSz="955527">
              <a:spcBef>
                <a:spcPct val="20000"/>
              </a:spcBef>
              <a:buClr>
                <a:srgbClr val="CC9900"/>
              </a:buClr>
              <a:buSzPct val="110000"/>
              <a:defRPr/>
            </a:pPr>
            <a:endParaRPr lang="en-US" dirty="0">
              <a:solidFill>
                <a:prstClr val="black"/>
              </a:solidFill>
            </a:endParaRPr>
          </a:p>
          <a:p>
            <a:pPr defTabSz="955527">
              <a:spcBef>
                <a:spcPct val="20000"/>
              </a:spcBef>
              <a:buClr>
                <a:srgbClr val="CC9900"/>
              </a:buClr>
              <a:buSzPct val="110000"/>
              <a:defRPr/>
            </a:pPr>
            <a:r>
              <a:rPr lang="en-US" dirty="0">
                <a:solidFill>
                  <a:prstClr val="black"/>
                </a:solidFill>
              </a:rPr>
              <a:t>Discuss at your table and be ready to tell me what you plan to do in 5 minutes.  [</a:t>
            </a:r>
            <a:r>
              <a:rPr lang="en-US" b="1" i="1" dirty="0">
                <a:solidFill>
                  <a:prstClr val="black"/>
                </a:solidFill>
              </a:rPr>
              <a:t>Repeat options on slide</a:t>
            </a:r>
            <a:r>
              <a:rPr lang="en-US" dirty="0">
                <a:solidFill>
                  <a:prstClr val="black"/>
                </a:solidFill>
              </a:rPr>
              <a:t>]</a:t>
            </a:r>
          </a:p>
          <a:p>
            <a:pPr defTabSz="955527">
              <a:spcBef>
                <a:spcPct val="20000"/>
              </a:spcBef>
              <a:buClr>
                <a:srgbClr val="CC9900"/>
              </a:buClr>
              <a:buSzPct val="110000"/>
              <a:defRPr/>
            </a:pPr>
            <a:endParaRPr lang="en-US" dirty="0">
              <a:solidFill>
                <a:prstClr val="black"/>
              </a:solidFill>
            </a:endParaRPr>
          </a:p>
          <a:p>
            <a:pPr defTabSz="955527">
              <a:spcBef>
                <a:spcPct val="20000"/>
              </a:spcBef>
              <a:buClr>
                <a:srgbClr val="CC9900"/>
              </a:buClr>
              <a:buSzPct val="110000"/>
              <a:defRPr/>
            </a:pPr>
            <a:r>
              <a:rPr lang="en-US" dirty="0">
                <a:solidFill>
                  <a:prstClr val="black"/>
                </a:solidFill>
              </a:rPr>
              <a:t>[</a:t>
            </a:r>
            <a:r>
              <a:rPr lang="en-US" i="1" u="sng" dirty="0">
                <a:solidFill>
                  <a:prstClr val="black"/>
                </a:solidFill>
              </a:rPr>
              <a:t>After 5 minutes</a:t>
            </a:r>
            <a:r>
              <a:rPr lang="en-US" dirty="0">
                <a:solidFill>
                  <a:prstClr val="black"/>
                </a:solidFill>
              </a:rPr>
              <a:t>] </a:t>
            </a:r>
          </a:p>
          <a:p>
            <a:pPr defTabSz="955527">
              <a:spcBef>
                <a:spcPct val="20000"/>
              </a:spcBef>
              <a:buClr>
                <a:srgbClr val="CC9900"/>
              </a:buClr>
              <a:buSzPct val="110000"/>
              <a:defRPr/>
            </a:pPr>
            <a:endParaRPr lang="en-US" dirty="0">
              <a:solidFill>
                <a:prstClr val="black"/>
              </a:solidFill>
            </a:endParaRPr>
          </a:p>
          <a:p>
            <a:pPr defTabSz="955527">
              <a:spcBef>
                <a:spcPct val="20000"/>
              </a:spcBef>
              <a:buClr>
                <a:srgbClr val="CC9900"/>
              </a:buClr>
              <a:buSzPct val="110000"/>
              <a:defRPr/>
            </a:pPr>
            <a:r>
              <a:rPr lang="en-US" dirty="0">
                <a:solidFill>
                  <a:prstClr val="black"/>
                </a:solidFill>
              </a:rPr>
              <a:t>Okay, let me hear from this table……  What option did you go with and why?  </a:t>
            </a:r>
          </a:p>
          <a:p>
            <a:pPr defTabSz="955527">
              <a:spcBef>
                <a:spcPct val="20000"/>
              </a:spcBef>
              <a:buClr>
                <a:srgbClr val="CC9900"/>
              </a:buClr>
              <a:buSzPct val="110000"/>
              <a:defRPr/>
            </a:pPr>
            <a:endParaRPr lang="en-US" dirty="0">
              <a:solidFill>
                <a:prstClr val="black"/>
              </a:solidFill>
            </a:endParaRPr>
          </a:p>
          <a:p>
            <a:pPr defTabSz="955527">
              <a:spcBef>
                <a:spcPct val="20000"/>
              </a:spcBef>
              <a:buClr>
                <a:srgbClr val="CC9900"/>
              </a:buClr>
              <a:buSzPct val="110000"/>
              <a:defRPr/>
            </a:pPr>
            <a:r>
              <a:rPr lang="en-US" dirty="0">
                <a:solidFill>
                  <a:prstClr val="black"/>
                </a:solidFill>
              </a:rPr>
              <a:t>What about this table over here?  …..I can live with that, that sounds reasonable.</a:t>
            </a:r>
          </a:p>
          <a:p>
            <a:pPr defTabSz="955527">
              <a:spcBef>
                <a:spcPct val="20000"/>
              </a:spcBef>
              <a:buClr>
                <a:srgbClr val="CC9900"/>
              </a:buClr>
              <a:buSzPct val="110000"/>
              <a:defRPr/>
            </a:pPr>
            <a:endParaRPr lang="en-US" dirty="0">
              <a:solidFill>
                <a:prstClr val="black"/>
              </a:solidFill>
            </a:endParaRPr>
          </a:p>
          <a:p>
            <a:pPr defTabSz="955527">
              <a:spcBef>
                <a:spcPct val="20000"/>
              </a:spcBef>
              <a:buClr>
                <a:srgbClr val="CC9900"/>
              </a:buClr>
              <a:buSzPct val="110000"/>
              <a:defRPr/>
            </a:pPr>
            <a:r>
              <a:rPr lang="en-US" b="1" dirty="0">
                <a:solidFill>
                  <a:prstClr val="black"/>
                </a:solidFill>
              </a:rPr>
              <a:t>[Transition to Facilitator #3]</a:t>
            </a:r>
          </a:p>
          <a:p>
            <a:pPr defTabSz="955527">
              <a:spcBef>
                <a:spcPct val="20000"/>
              </a:spcBef>
              <a:buClr>
                <a:srgbClr val="CC9900"/>
              </a:buClr>
              <a:buSzPct val="110000"/>
              <a:defRPr/>
            </a:pPr>
            <a:endParaRPr lang="en-US" dirty="0">
              <a:solidFill>
                <a:prstClr val="black"/>
              </a:solidFill>
            </a:endParaRPr>
          </a:p>
          <a:p>
            <a:pPr defTabSz="955527">
              <a:spcBef>
                <a:spcPct val="20000"/>
              </a:spcBef>
              <a:buClr>
                <a:srgbClr val="CC9900"/>
              </a:buClr>
              <a:buSzPct val="110000"/>
              <a:defRPr/>
            </a:pPr>
            <a:r>
              <a:rPr lang="en-US" dirty="0">
                <a:solidFill>
                  <a:prstClr val="black"/>
                </a:solidFill>
              </a:rPr>
              <a:t>Facilitator #3, tell us what you think about the options and what did ELOC Bank do in this situation ??</a:t>
            </a:r>
          </a:p>
          <a:p>
            <a:pPr defTabSz="955527">
              <a:spcBef>
                <a:spcPct val="20000"/>
              </a:spcBef>
              <a:buClr>
                <a:srgbClr val="CC9900"/>
              </a:buClr>
              <a:buSzPct val="110000"/>
              <a:defRPr/>
            </a:pPr>
            <a:endParaRPr lang="en-US" sz="2100" dirty="0">
              <a:solidFill>
                <a:prstClr val="black"/>
              </a:solidFill>
            </a:endParaRPr>
          </a:p>
        </p:txBody>
      </p:sp>
      <p:sp>
        <p:nvSpPr>
          <p:cNvPr id="4" name="Slide Number Placeholder 3"/>
          <p:cNvSpPr>
            <a:spLocks noGrp="1"/>
          </p:cNvSpPr>
          <p:nvPr>
            <p:ph type="sldNum" sz="quarter" idx="10"/>
          </p:nvPr>
        </p:nvSpPr>
        <p:spPr/>
        <p:txBody>
          <a:bodyPr/>
          <a:lstStyle/>
          <a:p>
            <a:fld id="{8D63D6EA-62B4-4510-A607-AC80C4A206B6}" type="slidenum">
              <a:rPr lang="en-US" smtClean="0"/>
              <a:t>7</a:t>
            </a:fld>
            <a:endParaRPr lang="en-US" dirty="0"/>
          </a:p>
        </p:txBody>
      </p:sp>
    </p:spTree>
    <p:extLst>
      <p:ext uri="{BB962C8B-B14F-4D97-AF65-F5344CB8AC3E}">
        <p14:creationId xmlns:p14="http://schemas.microsoft.com/office/powerpoint/2010/main" val="1698246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527">
              <a:spcBef>
                <a:spcPct val="20000"/>
              </a:spcBef>
              <a:buClr>
                <a:srgbClr val="CC9900"/>
              </a:buClr>
              <a:buSzPct val="110000"/>
              <a:defRPr/>
            </a:pPr>
            <a:r>
              <a:rPr lang="en-US" sz="1100" b="1" dirty="0"/>
              <a:t>Time:  5 min;      Total Elapsed time at the end of this slide: 23 min</a:t>
            </a:r>
            <a:endParaRPr lang="en-US" sz="1100" dirty="0"/>
          </a:p>
          <a:p>
            <a:pPr defTabSz="955527">
              <a:spcBef>
                <a:spcPct val="20000"/>
              </a:spcBef>
              <a:buClr>
                <a:srgbClr val="CC9900"/>
              </a:buClr>
              <a:buSzPct val="110000"/>
              <a:defRPr/>
            </a:pPr>
            <a:endParaRPr lang="en-US" sz="1100" dirty="0">
              <a:solidFill>
                <a:prstClr val="black"/>
              </a:solidFill>
            </a:endParaRPr>
          </a:p>
          <a:p>
            <a:pPr defTabSz="955527">
              <a:spcBef>
                <a:spcPct val="20000"/>
              </a:spcBef>
              <a:buClr>
                <a:srgbClr val="CC9900"/>
              </a:buClr>
              <a:buSzPct val="110000"/>
              <a:defRPr/>
            </a:pPr>
            <a:r>
              <a:rPr lang="en-US" sz="1100" dirty="0">
                <a:solidFill>
                  <a:prstClr val="black"/>
                </a:solidFill>
              </a:rPr>
              <a:t>The “Risk Consideration” slide (Why or Why Not) is usually almost identical to the previous slide. The “Risk Consideration” slide is used after the table discussions for each of the 3 sections.  A facilitator will ask a few tables to explain which option(s) they chose and why --- and then a facilitator will provide additional commentary.</a:t>
            </a:r>
          </a:p>
          <a:p>
            <a:pPr defTabSz="955527">
              <a:spcBef>
                <a:spcPct val="20000"/>
              </a:spcBef>
              <a:buClr>
                <a:srgbClr val="CC9900"/>
              </a:buClr>
              <a:buSzPct val="110000"/>
              <a:defRPr/>
            </a:pPr>
            <a:endParaRPr lang="en-US" sz="1100" dirty="0">
              <a:solidFill>
                <a:prstClr val="black"/>
              </a:solidFill>
            </a:endParaRPr>
          </a:p>
          <a:p>
            <a:pPr defTabSz="955527">
              <a:spcBef>
                <a:spcPct val="20000"/>
              </a:spcBef>
              <a:buClr>
                <a:srgbClr val="CC9900"/>
              </a:buClr>
              <a:buSzPct val="110000"/>
              <a:defRPr/>
            </a:pPr>
            <a:r>
              <a:rPr lang="en-US" sz="1100" b="1" dirty="0">
                <a:solidFill>
                  <a:prstClr val="black"/>
                </a:solidFill>
              </a:rPr>
              <a:t>Facilitator #3   [Leave slide on screen]</a:t>
            </a:r>
          </a:p>
          <a:p>
            <a:pPr defTabSz="955527">
              <a:spcBef>
                <a:spcPct val="20000"/>
              </a:spcBef>
              <a:buClr>
                <a:srgbClr val="CC9900"/>
              </a:buClr>
              <a:buSzPct val="110000"/>
              <a:defRPr/>
            </a:pPr>
            <a:endParaRPr lang="en-US" sz="1100" dirty="0">
              <a:solidFill>
                <a:prstClr val="black"/>
              </a:solidFill>
            </a:endParaRPr>
          </a:p>
          <a:p>
            <a:pPr defTabSz="955527">
              <a:spcBef>
                <a:spcPct val="20000"/>
              </a:spcBef>
              <a:buClr>
                <a:srgbClr val="CC9900"/>
              </a:buClr>
              <a:buSzPct val="110000"/>
              <a:defRPr/>
            </a:pPr>
            <a:r>
              <a:rPr lang="en-US" sz="1100" dirty="0">
                <a:solidFill>
                  <a:prstClr val="black"/>
                </a:solidFill>
              </a:rPr>
              <a:t>For this slide:</a:t>
            </a:r>
          </a:p>
          <a:p>
            <a:pPr defTabSz="955527">
              <a:spcBef>
                <a:spcPct val="20000"/>
              </a:spcBef>
              <a:buClr>
                <a:srgbClr val="CC9900"/>
              </a:buClr>
              <a:buSzPct val="110000"/>
              <a:defRPr/>
            </a:pPr>
            <a:r>
              <a:rPr lang="en-US" sz="1100" b="1" dirty="0">
                <a:solidFill>
                  <a:prstClr val="black"/>
                </a:solidFill>
              </a:rPr>
              <a:t>Option B &amp; D </a:t>
            </a:r>
            <a:r>
              <a:rPr lang="en-US" sz="1100" dirty="0">
                <a:solidFill>
                  <a:prstClr val="black"/>
                </a:solidFill>
              </a:rPr>
              <a:t>are meant to provide a bit of levity to the exercise…but as the scenario plays out, the audience will see that cancelling bonuses might be appropriate due to the financial loss.</a:t>
            </a:r>
          </a:p>
          <a:p>
            <a:pPr defTabSz="955527">
              <a:spcBef>
                <a:spcPct val="20000"/>
              </a:spcBef>
              <a:buClr>
                <a:srgbClr val="CC9900"/>
              </a:buClr>
              <a:buSzPct val="110000"/>
              <a:defRPr/>
            </a:pPr>
            <a:r>
              <a:rPr lang="en-US" sz="1100" b="1" dirty="0"/>
              <a:t>Option C</a:t>
            </a:r>
            <a:r>
              <a:rPr lang="en-US" sz="1100" dirty="0"/>
              <a:t> </a:t>
            </a:r>
            <a:r>
              <a:rPr lang="en-US" sz="1100" dirty="0">
                <a:solidFill>
                  <a:prstClr val="black"/>
                </a:solidFill>
              </a:rPr>
              <a:t>– The reason the Board might postpone action would be due to: </a:t>
            </a:r>
          </a:p>
          <a:p>
            <a:pPr marL="652099" lvl="1" indent="-177845" defTabSz="955527">
              <a:spcBef>
                <a:spcPct val="20000"/>
              </a:spcBef>
              <a:buClr>
                <a:srgbClr val="CC9900"/>
              </a:buClr>
              <a:buSzPct val="110000"/>
              <a:buFont typeface="Arial" panose="020B0604020202020204" pitchFamily="34" charset="0"/>
              <a:buChar char="•"/>
              <a:defRPr/>
            </a:pPr>
            <a:r>
              <a:rPr lang="en-US" sz="1100" dirty="0">
                <a:solidFill>
                  <a:prstClr val="black"/>
                </a:solidFill>
              </a:rPr>
              <a:t>the cost needing to be worked into the budget;</a:t>
            </a:r>
          </a:p>
          <a:p>
            <a:pPr marL="652099" lvl="1" indent="-177845" defTabSz="955527">
              <a:spcBef>
                <a:spcPct val="20000"/>
              </a:spcBef>
              <a:buClr>
                <a:srgbClr val="CC9900"/>
              </a:buClr>
              <a:buSzPct val="110000"/>
              <a:buFont typeface="Arial" panose="020B0604020202020204" pitchFamily="34" charset="0"/>
              <a:buChar char="•"/>
              <a:defRPr/>
            </a:pPr>
            <a:r>
              <a:rPr lang="en-US" sz="1100" dirty="0">
                <a:solidFill>
                  <a:prstClr val="black"/>
                </a:solidFill>
              </a:rPr>
              <a:t>the staff needing to prepare for the Annual stockholders meeting,</a:t>
            </a:r>
          </a:p>
          <a:p>
            <a:pPr marL="652099" lvl="1" indent="-177845" defTabSz="955527">
              <a:spcBef>
                <a:spcPct val="20000"/>
              </a:spcBef>
              <a:buClr>
                <a:srgbClr val="CC9900"/>
              </a:buClr>
              <a:buSzPct val="110000"/>
              <a:buFont typeface="Arial" panose="020B0604020202020204" pitchFamily="34" charset="0"/>
              <a:buChar char="•"/>
              <a:defRPr/>
            </a:pPr>
            <a:r>
              <a:rPr lang="en-US" sz="1100" dirty="0">
                <a:solidFill>
                  <a:prstClr val="black"/>
                </a:solidFill>
              </a:rPr>
              <a:t>additional time needed to research available options to address the recommendations.</a:t>
            </a:r>
          </a:p>
          <a:p>
            <a:pPr defTabSz="955527">
              <a:spcBef>
                <a:spcPct val="20000"/>
              </a:spcBef>
              <a:buClr>
                <a:srgbClr val="CC9900"/>
              </a:buClr>
              <a:buSzPct val="110000"/>
              <a:defRPr/>
            </a:pPr>
            <a:endParaRPr lang="en-US" sz="1100" dirty="0">
              <a:solidFill>
                <a:prstClr val="black"/>
              </a:solidFill>
            </a:endParaRPr>
          </a:p>
          <a:p>
            <a:pPr defTabSz="955527">
              <a:spcBef>
                <a:spcPct val="20000"/>
              </a:spcBef>
              <a:buClr>
                <a:srgbClr val="CC9900"/>
              </a:buClr>
              <a:buSzPct val="110000"/>
              <a:defRPr/>
            </a:pPr>
            <a:r>
              <a:rPr lang="en-US" sz="1100" b="1" dirty="0"/>
              <a:t>Remind participants that these are common recommendations.  A fundamental question is how long to wait to remedy cybersecurity related issues.  It is a judgment call everyone has to make.</a:t>
            </a:r>
            <a:endParaRPr lang="en-US" b="1" dirty="0"/>
          </a:p>
          <a:p>
            <a:pPr defTabSz="955527">
              <a:spcBef>
                <a:spcPct val="20000"/>
              </a:spcBef>
              <a:buClr>
                <a:srgbClr val="CC9900"/>
              </a:buClr>
              <a:buSzPct val="110000"/>
              <a:defRPr/>
            </a:pPr>
            <a:endParaRPr lang="en-US" sz="2100" dirty="0">
              <a:solidFill>
                <a:prstClr val="black"/>
              </a:solidFill>
            </a:endParaRPr>
          </a:p>
        </p:txBody>
      </p:sp>
      <p:sp>
        <p:nvSpPr>
          <p:cNvPr id="4" name="Slide Number Placeholder 3"/>
          <p:cNvSpPr>
            <a:spLocks noGrp="1"/>
          </p:cNvSpPr>
          <p:nvPr>
            <p:ph type="sldNum" sz="quarter" idx="10"/>
          </p:nvPr>
        </p:nvSpPr>
        <p:spPr/>
        <p:txBody>
          <a:bodyPr/>
          <a:lstStyle/>
          <a:p>
            <a:fld id="{8D63D6EA-62B4-4510-A607-AC80C4A206B6}" type="slidenum">
              <a:rPr lang="en-US" smtClean="0"/>
              <a:t>8</a:t>
            </a:fld>
            <a:endParaRPr lang="en-US" dirty="0"/>
          </a:p>
        </p:txBody>
      </p:sp>
    </p:spTree>
    <p:extLst>
      <p:ext uri="{BB962C8B-B14F-4D97-AF65-F5344CB8AC3E}">
        <p14:creationId xmlns:p14="http://schemas.microsoft.com/office/powerpoint/2010/main" val="1698246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1" dirty="0" smtClean="0"/>
              <a:t>Time:  1 min; </a:t>
            </a:r>
            <a:r>
              <a:rPr lang="en-US" b="1" dirty="0"/>
              <a:t>Total Elapsed time at the end of this slide:</a:t>
            </a:r>
            <a:r>
              <a:rPr lang="en-US" b="1" dirty="0" smtClean="0"/>
              <a:t> 24 min</a:t>
            </a:r>
            <a:endParaRPr lang="en-US" b="1" dirty="0"/>
          </a:p>
          <a:p>
            <a:pPr defTabSz="948507">
              <a:defRPr/>
            </a:pPr>
            <a:r>
              <a:rPr lang="en-US" dirty="0"/>
              <a:t>            </a:t>
            </a:r>
            <a:endParaRPr lang="en-US" dirty="0" smtClean="0"/>
          </a:p>
          <a:p>
            <a:r>
              <a:rPr lang="en-US" dirty="0" smtClean="0"/>
              <a:t>This slides sets up some facts for later in the exercise.</a:t>
            </a:r>
          </a:p>
          <a:p>
            <a:endParaRPr lang="en-US" dirty="0" smtClean="0"/>
          </a:p>
          <a:p>
            <a:r>
              <a:rPr lang="en-US" b="1" dirty="0" smtClean="0"/>
              <a:t>Facilitator #3:</a:t>
            </a:r>
            <a:r>
              <a:rPr lang="en-US" dirty="0" smtClean="0"/>
              <a:t>  The Board meeting</a:t>
            </a:r>
            <a:r>
              <a:rPr lang="en-US" baseline="0" dirty="0" smtClean="0"/>
              <a:t> is over, l</a:t>
            </a:r>
            <a:r>
              <a:rPr lang="en-US" dirty="0" smtClean="0"/>
              <a:t>et’s fast forward to Dec</a:t>
            </a:r>
            <a:r>
              <a:rPr lang="en-US" baseline="0" dirty="0" smtClean="0"/>
              <a:t> 26</a:t>
            </a:r>
            <a:r>
              <a:rPr lang="en-US" baseline="30000" dirty="0" smtClean="0"/>
              <a:t>th</a:t>
            </a:r>
            <a:r>
              <a:rPr lang="en-US" baseline="0" dirty="0" smtClean="0"/>
              <a:t>.     </a:t>
            </a:r>
          </a:p>
          <a:p>
            <a:endParaRPr lang="en-US" baseline="0" dirty="0" smtClean="0"/>
          </a:p>
          <a:p>
            <a:r>
              <a:rPr lang="en-US" baseline="0" dirty="0" smtClean="0"/>
              <a:t>Change to the Next slide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D63D6EA-62B4-4510-A607-AC80C4A206B6}" type="slidenum">
              <a:rPr lang="en-US" smtClean="0"/>
              <a:t>9</a:t>
            </a:fld>
            <a:endParaRPr lang="en-US"/>
          </a:p>
        </p:txBody>
      </p:sp>
    </p:spTree>
    <p:extLst>
      <p:ext uri="{BB962C8B-B14F-4D97-AF65-F5344CB8AC3E}">
        <p14:creationId xmlns:p14="http://schemas.microsoft.com/office/powerpoint/2010/main" val="3861138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D5789B-1E9A-404A-AB05-6079420FD8DA}" type="datetime1">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8ADDC9-7345-4AAF-8A3D-F382F0B7AAEF}" type="datetime1">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E5EB13-B9F4-481D-9C09-5798157ABE08}" type="datetime1">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7BB2E-EE08-4771-9883-035406863155}" type="datetime1">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898B44-CCE1-4FDD-AD8E-14CB990C8BE8}" type="datetime1">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867BD2-E696-4ECD-8F0F-7FED078545A1}" type="datetime1">
              <a:rPr lang="en-US" smtClean="0"/>
              <a:t>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076EFA-2BEE-486D-8D1E-7F9D5C965BA1}" type="datetime1">
              <a:rPr lang="en-US" smtClean="0"/>
              <a:t>10/5/2015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825552-1CC8-4FAC-A3FA-CD3150833BF8}" type="datetime1">
              <a:rPr lang="en-US" smtClean="0"/>
              <a:t>10/5/2015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4196B-7566-4E3B-868E-81EBF5EB52E2}" type="datetime1">
              <a:rPr lang="en-US" smtClean="0"/>
              <a:t>10/5/2015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9CC57-8884-4FD8-9208-86B3A88C4616}" type="datetime1">
              <a:rPr lang="en-US" smtClean="0"/>
              <a:t>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F23D8C-A430-4CEC-B0DD-CAFF5F535D95}" type="datetime1">
              <a:rPr lang="en-US" smtClean="0"/>
              <a:t>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0EA64-E14E-4D7A-86CA-C8A14C8C691A}" type="datetime1">
              <a:rPr lang="en-US" smtClean="0"/>
              <a:t>10/5/2015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ffiec.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a:p>
        </p:txBody>
      </p:sp>
      <p:sp>
        <p:nvSpPr>
          <p:cNvPr id="2" name="TextBox 1"/>
          <p:cNvSpPr txBox="1"/>
          <p:nvPr/>
        </p:nvSpPr>
        <p:spPr>
          <a:xfrm>
            <a:off x="1803286" y="5320605"/>
            <a:ext cx="5681684" cy="1384995"/>
          </a:xfrm>
          <a:prstGeom prst="rect">
            <a:avLst/>
          </a:prstGeom>
          <a:noFill/>
        </p:spPr>
        <p:txBody>
          <a:bodyPr wrap="none" rtlCol="0">
            <a:spAutoFit/>
          </a:bodyPr>
          <a:lstStyle/>
          <a:p>
            <a:pPr algn="ctr"/>
            <a:r>
              <a:rPr lang="en-US" sz="2800" dirty="0" smtClean="0">
                <a:cs typeface="Arial" panose="020B0604020202020204" pitchFamily="34" charset="0"/>
              </a:rPr>
              <a:t>Executive Leadership of Cybersecurity</a:t>
            </a:r>
          </a:p>
          <a:p>
            <a:pPr algn="ctr"/>
            <a:r>
              <a:rPr lang="en-US" sz="2800" dirty="0" smtClean="0">
                <a:cs typeface="Arial" panose="020B0604020202020204" pitchFamily="34" charset="0"/>
              </a:rPr>
              <a:t>Austin, TX</a:t>
            </a:r>
          </a:p>
          <a:p>
            <a:pPr algn="ctr"/>
            <a:r>
              <a:rPr lang="en-US" sz="2800" dirty="0" smtClean="0">
                <a:cs typeface="Arial" panose="020B0604020202020204" pitchFamily="34" charset="0"/>
              </a:rPr>
              <a:t>December 3, 2014</a:t>
            </a:r>
            <a:endParaRPr lang="en-US" sz="2800" dirty="0">
              <a:cs typeface="Arial" panose="020B0604020202020204" pitchFamily="34" charset="0"/>
            </a:endParaRPr>
          </a:p>
        </p:txBody>
      </p:sp>
      <p:pic>
        <p:nvPicPr>
          <p:cNvPr id="4" name="Picture 3" descr="Executive Leadership of Cybersercurity Bank, ELOC" title="ELOC Ban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1" y="1981201"/>
            <a:ext cx="3581400" cy="2741744"/>
          </a:xfrm>
          <a:prstGeom prst="rect">
            <a:avLst/>
          </a:prstGeom>
        </p:spPr>
      </p:pic>
      <p:sp>
        <p:nvSpPr>
          <p:cNvPr id="6" name="Title 5"/>
          <p:cNvSpPr>
            <a:spLocks noGrp="1"/>
          </p:cNvSpPr>
          <p:nvPr>
            <p:ph type="title"/>
          </p:nvPr>
        </p:nvSpPr>
        <p:spPr>
          <a:xfrm>
            <a:off x="457200" y="381000"/>
            <a:ext cx="8229600" cy="1143000"/>
          </a:xfrm>
        </p:spPr>
        <p:txBody>
          <a:bodyPr>
            <a:normAutofit fontScale="90000"/>
          </a:bodyPr>
          <a:lstStyle/>
          <a:p>
            <a:r>
              <a:rPr lang="en-US" sz="5400" dirty="0">
                <a:latin typeface="Arial Black" panose="020B0A04020102020204" pitchFamily="34" charset="0"/>
                <a:cs typeface="Aharoni" panose="02010803020104030203" pitchFamily="2" charset="-79"/>
              </a:rPr>
              <a:t>ELOC Bank</a:t>
            </a:r>
            <a:br>
              <a:rPr lang="en-US" sz="5400" dirty="0">
                <a:latin typeface="Arial Black" panose="020B0A04020102020204" pitchFamily="34" charset="0"/>
                <a:cs typeface="Aharoni" panose="02010803020104030203" pitchFamily="2" charset="-79"/>
              </a:rPr>
            </a:br>
            <a:r>
              <a:rPr lang="en-US" dirty="0">
                <a:latin typeface="Arial Black" panose="020B0A04020102020204" pitchFamily="34" charset="0"/>
                <a:cs typeface="Aharoni" panose="02010803020104030203" pitchFamily="2" charset="-79"/>
              </a:rPr>
              <a:t>Table Top Exercise</a:t>
            </a:r>
          </a:p>
        </p:txBody>
      </p:sp>
    </p:spTree>
    <p:extLst>
      <p:ext uri="{BB962C8B-B14F-4D97-AF65-F5344CB8AC3E}">
        <p14:creationId xmlns:p14="http://schemas.microsoft.com/office/powerpoint/2010/main" val="1678987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pic>
        <p:nvPicPr>
          <p:cNvPr id="4" name="Picture 3" descr="ELOC Bank" title="ELOC Ban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066801"/>
            <a:ext cx="2133600" cy="1734490"/>
          </a:xfrm>
          <a:prstGeom prst="rect">
            <a:avLst/>
          </a:prstGeom>
        </p:spPr>
      </p:pic>
      <p:sp>
        <p:nvSpPr>
          <p:cNvPr id="3" name="TextBox 2"/>
          <p:cNvSpPr txBox="1"/>
          <p:nvPr/>
        </p:nvSpPr>
        <p:spPr>
          <a:xfrm>
            <a:off x="3352800" y="1620853"/>
            <a:ext cx="4842662" cy="830997"/>
          </a:xfrm>
          <a:prstGeom prst="rect">
            <a:avLst/>
          </a:prstGeom>
          <a:noFill/>
        </p:spPr>
        <p:txBody>
          <a:bodyPr wrap="square" rtlCol="0">
            <a:spAutoFit/>
          </a:bodyPr>
          <a:lstStyle/>
          <a:p>
            <a:pPr algn="ctr"/>
            <a:r>
              <a:rPr lang="en-US" sz="4800" dirty="0" smtClean="0">
                <a:latin typeface="Arial Black" panose="020B0A04020102020204" pitchFamily="34" charset="0"/>
              </a:rPr>
              <a:t>ELOC Bank</a:t>
            </a:r>
          </a:p>
        </p:txBody>
      </p:sp>
      <p:sp>
        <p:nvSpPr>
          <p:cNvPr id="2" name="Title 1" descr="December 26, 2014 Service Disruption"/>
          <p:cNvSpPr>
            <a:spLocks noGrp="1"/>
          </p:cNvSpPr>
          <p:nvPr>
            <p:ph type="title"/>
          </p:nvPr>
        </p:nvSpPr>
        <p:spPr>
          <a:xfrm>
            <a:off x="1066800" y="3118435"/>
            <a:ext cx="7543800" cy="1981200"/>
          </a:xfrm>
          <a:effectLst>
            <a:softEdge rad="12700"/>
          </a:effectLst>
          <a:scene3d>
            <a:camera prst="orthographicFront"/>
            <a:lightRig rig="threePt" dir="t"/>
          </a:scene3d>
          <a:sp3d>
            <a:bevelT w="139700" prst="cross"/>
          </a:sp3d>
        </p:spPr>
        <p:txBody>
          <a:bodyPr>
            <a:normAutofit/>
          </a:bodyPr>
          <a:lstStyle/>
          <a:p>
            <a:r>
              <a:rPr lang="en-US" sz="4800" b="1" dirty="0" smtClean="0">
                <a:solidFill>
                  <a:srgbClr val="0070C0"/>
                </a:solidFill>
                <a:latin typeface="+mn-lt"/>
              </a:rPr>
              <a:t>December 26, 2014</a:t>
            </a:r>
            <a:br>
              <a:rPr lang="en-US" sz="4800" b="1" dirty="0" smtClean="0">
                <a:solidFill>
                  <a:srgbClr val="0070C0"/>
                </a:solidFill>
                <a:latin typeface="+mn-lt"/>
              </a:rPr>
            </a:br>
            <a:r>
              <a:rPr lang="en-US" sz="4800" b="1" dirty="0" smtClean="0">
                <a:solidFill>
                  <a:srgbClr val="0070C0"/>
                </a:solidFill>
                <a:latin typeface="+mn-lt"/>
              </a:rPr>
              <a:t>Service Disruption</a:t>
            </a:r>
            <a:endParaRPr lang="en-US" sz="4800" b="1" dirty="0">
              <a:solidFill>
                <a:srgbClr val="0070C0"/>
              </a:solidFill>
              <a:latin typeface="+mn-lt"/>
            </a:endParaRPr>
          </a:p>
        </p:txBody>
      </p:sp>
    </p:spTree>
    <p:extLst>
      <p:ext uri="{BB962C8B-B14F-4D97-AF65-F5344CB8AC3E}">
        <p14:creationId xmlns:p14="http://schemas.microsoft.com/office/powerpoint/2010/main" val="2824837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a:p>
        </p:txBody>
      </p:sp>
      <p:pic>
        <p:nvPicPr>
          <p:cNvPr id="2050" name="Picture 2" descr="Picture of a man with telephone headset"/>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477000" y="994410"/>
            <a:ext cx="2133600" cy="152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609600" y="2514600"/>
            <a:ext cx="8458200" cy="38100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8000" dirty="0" smtClean="0"/>
              <a:t>2:00 pm </a:t>
            </a:r>
            <a:r>
              <a:rPr lang="en-US" sz="8000" b="1" dirty="0"/>
              <a:t>	</a:t>
            </a:r>
            <a:r>
              <a:rPr lang="en-US" sz="8000" b="1" dirty="0" smtClean="0"/>
              <a:t>  Employees </a:t>
            </a:r>
            <a:r>
              <a:rPr lang="en-US" sz="8000" b="1" dirty="0"/>
              <a:t>are </a:t>
            </a:r>
            <a:r>
              <a:rPr lang="en-US" sz="8000" b="1" dirty="0" smtClean="0"/>
              <a:t>reporting :</a:t>
            </a:r>
          </a:p>
          <a:p>
            <a:pPr marL="1005840" indent="0">
              <a:lnSpc>
                <a:spcPct val="120000"/>
              </a:lnSpc>
              <a:spcBef>
                <a:spcPts val="0"/>
              </a:spcBef>
            </a:pPr>
            <a:r>
              <a:rPr lang="en-US" sz="7200" dirty="0" smtClean="0"/>
              <a:t> </a:t>
            </a:r>
            <a:r>
              <a:rPr lang="en-US" sz="8000" dirty="0" smtClean="0"/>
              <a:t>Slow </a:t>
            </a:r>
            <a:r>
              <a:rPr lang="en-US" sz="8000" dirty="0"/>
              <a:t>computer response </a:t>
            </a:r>
            <a:r>
              <a:rPr lang="en-US" sz="8000" dirty="0" smtClean="0"/>
              <a:t>time</a:t>
            </a:r>
          </a:p>
          <a:p>
            <a:pPr marL="1005840" indent="0">
              <a:lnSpc>
                <a:spcPct val="120000"/>
              </a:lnSpc>
              <a:spcBef>
                <a:spcPts val="0"/>
              </a:spcBef>
            </a:pPr>
            <a:r>
              <a:rPr lang="en-US" sz="8000" dirty="0" smtClean="0"/>
              <a:t> Online-banking and cash management systems are behaving</a:t>
            </a:r>
          </a:p>
          <a:p>
            <a:pPr marL="1005840" indent="0">
              <a:lnSpc>
                <a:spcPct val="120000"/>
              </a:lnSpc>
              <a:spcBef>
                <a:spcPts val="0"/>
              </a:spcBef>
              <a:buNone/>
            </a:pPr>
            <a:r>
              <a:rPr lang="en-US" sz="8000" dirty="0"/>
              <a:t> </a:t>
            </a:r>
            <a:r>
              <a:rPr lang="en-US" sz="8000" dirty="0" smtClean="0"/>
              <a:t>  erratically.</a:t>
            </a:r>
          </a:p>
          <a:p>
            <a:pPr marL="0" indent="0">
              <a:buNone/>
            </a:pPr>
            <a:endParaRPr lang="en-US" sz="4800" dirty="0" smtClean="0"/>
          </a:p>
          <a:p>
            <a:pPr marL="0" indent="0">
              <a:buNone/>
            </a:pPr>
            <a:r>
              <a:rPr lang="en-US" sz="8000" dirty="0" smtClean="0"/>
              <a:t>2:30 </a:t>
            </a:r>
            <a:r>
              <a:rPr lang="en-US" sz="8000" dirty="0"/>
              <a:t>pm	</a:t>
            </a:r>
            <a:r>
              <a:rPr lang="en-US" sz="8000" dirty="0" smtClean="0"/>
              <a:t>  </a:t>
            </a:r>
            <a:r>
              <a:rPr lang="en-US" sz="8000" b="1" dirty="0" smtClean="0"/>
              <a:t>Customers </a:t>
            </a:r>
            <a:r>
              <a:rPr lang="en-US" sz="8000" b="1" dirty="0"/>
              <a:t>are flooding the bank’s Help Desk </a:t>
            </a:r>
            <a:r>
              <a:rPr lang="en-US" sz="8000" b="1" dirty="0" smtClean="0"/>
              <a:t> and reporting:</a:t>
            </a:r>
            <a:endParaRPr lang="en-US" sz="8000" b="1" dirty="0"/>
          </a:p>
          <a:p>
            <a:pPr marL="1005840" indent="0">
              <a:lnSpc>
                <a:spcPct val="120000"/>
              </a:lnSpc>
              <a:spcBef>
                <a:spcPts val="0"/>
              </a:spcBef>
            </a:pPr>
            <a:r>
              <a:rPr lang="en-US" sz="7200" dirty="0" smtClean="0"/>
              <a:t> </a:t>
            </a:r>
            <a:r>
              <a:rPr lang="en-US" sz="8000" dirty="0" smtClean="0"/>
              <a:t>ELOC Bank’s website is slow and acting erratically</a:t>
            </a:r>
          </a:p>
          <a:p>
            <a:pPr marL="1005840" indent="0">
              <a:lnSpc>
                <a:spcPct val="120000"/>
              </a:lnSpc>
              <a:spcBef>
                <a:spcPts val="0"/>
              </a:spcBef>
            </a:pPr>
            <a:r>
              <a:rPr lang="en-US" sz="8000" dirty="0" smtClean="0"/>
              <a:t> Can’t reach the online banking and cash management web pages</a:t>
            </a:r>
          </a:p>
          <a:p>
            <a:pPr marL="640080" indent="0">
              <a:lnSpc>
                <a:spcPct val="120000"/>
              </a:lnSpc>
              <a:spcBef>
                <a:spcPts val="0"/>
              </a:spcBef>
              <a:buNone/>
            </a:pPr>
            <a:endParaRPr lang="en-US" sz="8000" dirty="0" smtClean="0"/>
          </a:p>
          <a:p>
            <a:pPr marL="914400" lvl="0" indent="-914400">
              <a:buNone/>
            </a:pPr>
            <a:r>
              <a:rPr lang="en-US" sz="8000" dirty="0" smtClean="0"/>
              <a:t>2:45 </a:t>
            </a:r>
            <a:r>
              <a:rPr lang="en-US" sz="8000" dirty="0"/>
              <a:t>pm	</a:t>
            </a:r>
            <a:r>
              <a:rPr lang="en-US" sz="8000" dirty="0" smtClean="0"/>
              <a:t>  </a:t>
            </a:r>
            <a:r>
              <a:rPr lang="en-US" sz="8000" b="1" dirty="0" smtClean="0"/>
              <a:t>National  news services begin reporting:</a:t>
            </a:r>
            <a:endParaRPr lang="en-US" sz="7200" dirty="0" smtClean="0"/>
          </a:p>
          <a:p>
            <a:pPr marL="1005840" indent="0">
              <a:lnSpc>
                <a:spcPct val="120000"/>
              </a:lnSpc>
              <a:spcBef>
                <a:spcPts val="0"/>
              </a:spcBef>
            </a:pPr>
            <a:r>
              <a:rPr lang="en-US" sz="7200" dirty="0"/>
              <a:t> </a:t>
            </a:r>
            <a:r>
              <a:rPr lang="en-US" sz="8000" dirty="0" smtClean="0"/>
              <a:t>that </a:t>
            </a:r>
            <a:r>
              <a:rPr lang="en-US" sz="8000" dirty="0"/>
              <a:t>several large banks </a:t>
            </a:r>
            <a:r>
              <a:rPr lang="en-US" sz="8000" dirty="0" smtClean="0"/>
              <a:t>are having </a:t>
            </a:r>
            <a:r>
              <a:rPr lang="en-US" sz="8000" dirty="0"/>
              <a:t>similar </a:t>
            </a:r>
            <a:r>
              <a:rPr lang="en-US" sz="8000" dirty="0" smtClean="0"/>
              <a:t>problems </a:t>
            </a:r>
            <a:endParaRPr lang="en-US" sz="8000" dirty="0"/>
          </a:p>
          <a:p>
            <a:pPr marL="0" indent="0">
              <a:buNone/>
            </a:pPr>
            <a:r>
              <a:rPr lang="en-US" sz="4400" dirty="0"/>
              <a:t> </a:t>
            </a:r>
          </a:p>
          <a:p>
            <a:pPr lvl="0"/>
            <a:endParaRPr lang="en-US" sz="1800" dirty="0"/>
          </a:p>
          <a:p>
            <a:pPr marL="0" indent="0">
              <a:buNone/>
            </a:pPr>
            <a:r>
              <a:rPr lang="en-US" sz="8000" dirty="0" smtClean="0">
                <a:solidFill>
                  <a:prstClr val="black"/>
                </a:solidFill>
              </a:rPr>
              <a:t>3:00 pm   </a:t>
            </a:r>
            <a:r>
              <a:rPr lang="en-US" sz="8000" b="1" dirty="0" smtClean="0">
                <a:solidFill>
                  <a:prstClr val="black"/>
                </a:solidFill>
              </a:rPr>
              <a:t>Staff informs CEO of all of the above.</a:t>
            </a:r>
            <a:endParaRPr lang="en-US" sz="2400" b="1" dirty="0" smtClean="0"/>
          </a:p>
          <a:p>
            <a:pPr marL="0" indent="0">
              <a:buNone/>
            </a:pPr>
            <a:endParaRPr lang="en-US" sz="2400" dirty="0"/>
          </a:p>
          <a:p>
            <a:pPr marL="0" indent="0">
              <a:buNone/>
            </a:pPr>
            <a:endParaRPr lang="en-US" sz="2400" dirty="0"/>
          </a:p>
          <a:p>
            <a:endParaRPr lang="en-US" dirty="0"/>
          </a:p>
        </p:txBody>
      </p:sp>
      <p:sp>
        <p:nvSpPr>
          <p:cNvPr id="3" name="Content Placeholder 2"/>
          <p:cNvSpPr>
            <a:spLocks noGrp="1"/>
          </p:cNvSpPr>
          <p:nvPr>
            <p:ph idx="1"/>
          </p:nvPr>
        </p:nvSpPr>
        <p:spPr>
          <a:xfrm>
            <a:off x="1143000" y="1219200"/>
            <a:ext cx="5791200" cy="946149"/>
          </a:xfrm>
        </p:spPr>
        <p:txBody>
          <a:bodyPr>
            <a:noAutofit/>
          </a:bodyPr>
          <a:lstStyle/>
          <a:p>
            <a:pPr marL="0" indent="0">
              <a:buNone/>
            </a:pPr>
            <a:r>
              <a:rPr lang="en-US" sz="2800" b="1" dirty="0" smtClean="0"/>
              <a:t>Help </a:t>
            </a:r>
            <a:r>
              <a:rPr lang="en-US" sz="2800" b="1" dirty="0"/>
              <a:t>and Technical Support Desks are receiving a significant volume of </a:t>
            </a:r>
            <a:r>
              <a:rPr lang="en-US" sz="2800" b="1" dirty="0" smtClean="0"/>
              <a:t>calls.</a:t>
            </a:r>
            <a:endParaRPr lang="en-US" sz="2800" b="1" dirty="0"/>
          </a:p>
        </p:txBody>
      </p:sp>
      <p:sp>
        <p:nvSpPr>
          <p:cNvPr id="7" name="Title 1"/>
          <p:cNvSpPr>
            <a:spLocks noGrp="1"/>
          </p:cNvSpPr>
          <p:nvPr>
            <p:ph type="title"/>
          </p:nvPr>
        </p:nvSpPr>
        <p:spPr>
          <a:xfrm>
            <a:off x="762000" y="152400"/>
            <a:ext cx="7467600" cy="1143000"/>
          </a:xfrm>
          <a:noFill/>
        </p:spPr>
        <p:txBody>
          <a:bodyPr>
            <a:normAutofit/>
          </a:bodyPr>
          <a:lstStyle/>
          <a:p>
            <a:pPr lvl="0">
              <a:spcBef>
                <a:spcPts val="0"/>
              </a:spcBef>
            </a:pPr>
            <a:r>
              <a:rPr lang="en-US" sz="3600" dirty="0" smtClean="0">
                <a:solidFill>
                  <a:srgbClr val="0070C0"/>
                </a:solidFill>
                <a:latin typeface="Arial Black" panose="020B0A04020102020204" pitchFamily="34" charset="0"/>
              </a:rPr>
              <a:t>December 26, 2014</a:t>
            </a:r>
            <a:endParaRPr lang="en-US" sz="3600"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4140265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of groups interacti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372313" y="2286000"/>
            <a:ext cx="4399374" cy="3236027"/>
          </a:xfrm>
          <a:prstGeom prst="rect">
            <a:avLst/>
          </a:prstGeom>
        </p:spPr>
      </p:pic>
      <p:sp>
        <p:nvSpPr>
          <p:cNvPr id="4" name="Title 3" descr="ELOC Bank Group Interaction 2"/>
          <p:cNvSpPr>
            <a:spLocks noGrp="1"/>
          </p:cNvSpPr>
          <p:nvPr>
            <p:ph type="title"/>
          </p:nvPr>
        </p:nvSpPr>
        <p:spPr>
          <a:xfrm>
            <a:off x="1866900" y="609600"/>
            <a:ext cx="5410200" cy="1295400"/>
          </a:xfrm>
        </p:spPr>
        <p:txBody>
          <a:bodyPr>
            <a:noAutofit/>
          </a:bodyPr>
          <a:lstStyle/>
          <a:p>
            <a:r>
              <a:rPr lang="en-US" sz="4800" b="1" dirty="0" smtClean="0">
                <a:latin typeface="Arial Black" panose="020B0A04020102020204" pitchFamily="34" charset="0"/>
              </a:rPr>
              <a:t>ELOC Bank</a:t>
            </a:r>
            <a:r>
              <a:rPr lang="en-US" sz="4800" b="1" dirty="0" smtClean="0">
                <a:solidFill>
                  <a:srgbClr val="0070C0"/>
                </a:solidFill>
              </a:rPr>
              <a:t/>
            </a:r>
            <a:br>
              <a:rPr lang="en-US" sz="4800" b="1" dirty="0" smtClean="0">
                <a:solidFill>
                  <a:srgbClr val="0070C0"/>
                </a:solidFill>
              </a:rPr>
            </a:br>
            <a:r>
              <a:rPr lang="en-US" sz="4800" b="1" dirty="0" smtClean="0">
                <a:solidFill>
                  <a:srgbClr val="0070C0"/>
                </a:solidFill>
                <a:latin typeface="+mn-lt"/>
              </a:rPr>
              <a:t>Group Interaction 2</a:t>
            </a:r>
            <a:endParaRPr lang="en-US" sz="4800" dirty="0">
              <a:solidFill>
                <a:srgbClr val="0070C0"/>
              </a:solidFill>
              <a:latin typeface="+mn-lt"/>
            </a:endParaRPr>
          </a:p>
        </p:txBody>
      </p:sp>
    </p:spTree>
    <p:extLst>
      <p:ext uri="{BB962C8B-B14F-4D97-AF65-F5344CB8AC3E}">
        <p14:creationId xmlns:p14="http://schemas.microsoft.com/office/powerpoint/2010/main" val="1085225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a:p>
        </p:txBody>
      </p:sp>
      <p:sp>
        <p:nvSpPr>
          <p:cNvPr id="3" name="Content Placeholder 2"/>
          <p:cNvSpPr>
            <a:spLocks noGrp="1"/>
          </p:cNvSpPr>
          <p:nvPr>
            <p:ph idx="1"/>
          </p:nvPr>
        </p:nvSpPr>
        <p:spPr>
          <a:xfrm>
            <a:off x="685800" y="1219200"/>
            <a:ext cx="7848600" cy="4953000"/>
          </a:xfrm>
        </p:spPr>
        <p:txBody>
          <a:bodyPr>
            <a:noAutofit/>
          </a:bodyPr>
          <a:lstStyle/>
          <a:p>
            <a:pPr marL="457200" indent="-457200">
              <a:buClr>
                <a:srgbClr val="0070C0"/>
              </a:buClr>
              <a:buSzPct val="110000"/>
              <a:buFont typeface="+mj-lt"/>
              <a:buAutoNum type="alphaUcPeriod"/>
            </a:pPr>
            <a:r>
              <a:rPr lang="en-US" sz="2800" dirty="0" smtClean="0">
                <a:solidFill>
                  <a:prstClr val="black"/>
                </a:solidFill>
              </a:rPr>
              <a:t>Ask </a:t>
            </a:r>
            <a:r>
              <a:rPr lang="en-US" sz="2800" dirty="0">
                <a:solidFill>
                  <a:prstClr val="black"/>
                </a:solidFill>
              </a:rPr>
              <a:t>the IT manager </a:t>
            </a:r>
            <a:r>
              <a:rPr lang="en-US" sz="2800" dirty="0" smtClean="0">
                <a:solidFill>
                  <a:prstClr val="black"/>
                </a:solidFill>
              </a:rPr>
              <a:t>for a </a:t>
            </a:r>
            <a:r>
              <a:rPr lang="en-US" sz="2800" dirty="0">
                <a:solidFill>
                  <a:prstClr val="black"/>
                </a:solidFill>
              </a:rPr>
              <a:t>verbal report </a:t>
            </a:r>
            <a:r>
              <a:rPr lang="en-US" sz="2800" dirty="0" smtClean="0">
                <a:solidFill>
                  <a:prstClr val="black"/>
                </a:solidFill>
              </a:rPr>
              <a:t>- Wait </a:t>
            </a:r>
            <a:r>
              <a:rPr lang="en-US" sz="2800" dirty="0">
                <a:solidFill>
                  <a:prstClr val="black"/>
                </a:solidFill>
              </a:rPr>
              <a:t>for </a:t>
            </a:r>
            <a:r>
              <a:rPr lang="en-US" sz="2800" dirty="0" smtClean="0">
                <a:solidFill>
                  <a:prstClr val="black"/>
                </a:solidFill>
              </a:rPr>
              <a:t>their </a:t>
            </a:r>
            <a:r>
              <a:rPr lang="en-US" sz="2800" dirty="0">
                <a:solidFill>
                  <a:prstClr val="black"/>
                </a:solidFill>
              </a:rPr>
              <a:t>recommendation </a:t>
            </a:r>
            <a:r>
              <a:rPr lang="en-US" sz="2800" dirty="0" smtClean="0">
                <a:solidFill>
                  <a:prstClr val="black"/>
                </a:solidFill>
              </a:rPr>
              <a:t>and report before deciding what to do.</a:t>
            </a:r>
          </a:p>
          <a:p>
            <a:pPr marL="457200" indent="-457200">
              <a:buClr>
                <a:srgbClr val="0070C0"/>
              </a:buClr>
              <a:buSzPct val="110000"/>
              <a:buFont typeface="+mj-lt"/>
              <a:buAutoNum type="alphaUcPeriod"/>
            </a:pPr>
            <a:endParaRPr lang="en-US" sz="800" dirty="0">
              <a:solidFill>
                <a:prstClr val="black"/>
              </a:solidFill>
            </a:endParaRPr>
          </a:p>
          <a:p>
            <a:pPr marL="457200" lvl="0" indent="-457200">
              <a:buClr>
                <a:srgbClr val="0070C0"/>
              </a:buClr>
              <a:buSzPct val="110000"/>
              <a:buFont typeface="+mj-lt"/>
              <a:buAutoNum type="alphaUcPeriod"/>
            </a:pPr>
            <a:r>
              <a:rPr lang="en-US" sz="2800" dirty="0" smtClean="0">
                <a:solidFill>
                  <a:prstClr val="black"/>
                </a:solidFill>
              </a:rPr>
              <a:t>Immediately call an Officer’s meeting to gather information and develop a plan of action. </a:t>
            </a:r>
          </a:p>
          <a:p>
            <a:pPr marL="457200" lvl="0" indent="-457200">
              <a:buClr>
                <a:srgbClr val="0070C0"/>
              </a:buClr>
              <a:buSzPct val="110000"/>
              <a:buFont typeface="+mj-lt"/>
              <a:buAutoNum type="alphaUcPeriod"/>
            </a:pPr>
            <a:endParaRPr lang="en-US" sz="800" dirty="0" smtClean="0">
              <a:solidFill>
                <a:prstClr val="black"/>
              </a:solidFill>
            </a:endParaRPr>
          </a:p>
          <a:p>
            <a:pPr marL="457200" lvl="0" indent="-457200">
              <a:buClr>
                <a:srgbClr val="0070C0"/>
              </a:buClr>
              <a:buSzPct val="110000"/>
              <a:buFont typeface="+mj-lt"/>
              <a:buAutoNum type="alphaUcPeriod"/>
            </a:pPr>
            <a:r>
              <a:rPr lang="en-US" sz="2800" dirty="0" smtClean="0">
                <a:solidFill>
                  <a:prstClr val="black"/>
                </a:solidFill>
              </a:rPr>
              <a:t>Alert appropriate staff  that the IT department is aware of the issue and working on a solution.  </a:t>
            </a:r>
          </a:p>
          <a:p>
            <a:pPr marL="457200" lvl="0" indent="-457200">
              <a:buClr>
                <a:srgbClr val="0070C0"/>
              </a:buClr>
              <a:buSzPct val="110000"/>
              <a:buFont typeface="+mj-lt"/>
              <a:buAutoNum type="alphaUcPeriod"/>
            </a:pPr>
            <a:endParaRPr lang="en-US" sz="800" dirty="0">
              <a:solidFill>
                <a:prstClr val="black"/>
              </a:solidFill>
            </a:endParaRPr>
          </a:p>
          <a:p>
            <a:pPr marL="457200" lvl="0" indent="-457200" algn="just">
              <a:buClr>
                <a:srgbClr val="0070C0"/>
              </a:buClr>
              <a:buFont typeface="+mj-lt"/>
              <a:buAutoNum type="alphaUcPeriod"/>
            </a:pPr>
            <a:r>
              <a:rPr lang="en-US" sz="2800" dirty="0" smtClean="0">
                <a:solidFill>
                  <a:prstClr val="black"/>
                </a:solidFill>
              </a:rPr>
              <a:t>Launch your Incident Response Plan. </a:t>
            </a:r>
          </a:p>
          <a:p>
            <a:pPr marL="457200" lvl="0" indent="-457200" algn="just">
              <a:buClr>
                <a:srgbClr val="0070C0"/>
              </a:buClr>
              <a:buFont typeface="+mj-lt"/>
              <a:buAutoNum type="alphaUcPeriod"/>
            </a:pPr>
            <a:endParaRPr lang="en-US" sz="800" dirty="0">
              <a:solidFill>
                <a:prstClr val="black"/>
              </a:solidFill>
            </a:endParaRPr>
          </a:p>
          <a:p>
            <a:pPr marL="457200" lvl="0" indent="-457200" algn="just">
              <a:buClr>
                <a:srgbClr val="0070C0"/>
              </a:buClr>
              <a:buFont typeface="+mj-lt"/>
              <a:buAutoNum type="alphaUcPeriod"/>
            </a:pPr>
            <a:r>
              <a:rPr lang="en-US" sz="2800" dirty="0" smtClean="0">
                <a:solidFill>
                  <a:prstClr val="black"/>
                </a:solidFill>
              </a:rPr>
              <a:t>Other?</a:t>
            </a:r>
            <a:endParaRPr lang="en-US" sz="2800" dirty="0" smtClean="0"/>
          </a:p>
        </p:txBody>
      </p:sp>
      <p:sp>
        <p:nvSpPr>
          <p:cNvPr id="4" name="Title 1"/>
          <p:cNvSpPr>
            <a:spLocks noGrp="1"/>
          </p:cNvSpPr>
          <p:nvPr>
            <p:ph type="title"/>
          </p:nvPr>
        </p:nvSpPr>
        <p:spPr>
          <a:xfrm>
            <a:off x="457200" y="274638"/>
            <a:ext cx="8229600" cy="944562"/>
          </a:xfrm>
        </p:spPr>
        <p:txBody>
          <a:bodyPr>
            <a:normAutofit/>
          </a:bodyPr>
          <a:lstStyle/>
          <a:p>
            <a:r>
              <a:rPr lang="en-US" sz="3600" dirty="0" smtClean="0">
                <a:solidFill>
                  <a:srgbClr val="0070C0"/>
                </a:solidFill>
                <a:latin typeface="Arial Black" panose="020B0A04020102020204" pitchFamily="34" charset="0"/>
              </a:rPr>
              <a:t>What Would You Do?</a:t>
            </a:r>
            <a:endParaRPr lang="en-US" sz="3600"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659106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a:p>
        </p:txBody>
      </p:sp>
      <p:sp>
        <p:nvSpPr>
          <p:cNvPr id="6" name="Content Placeholder 2"/>
          <p:cNvSpPr>
            <a:spLocks noGrp="1"/>
          </p:cNvSpPr>
          <p:nvPr>
            <p:ph idx="1"/>
          </p:nvPr>
        </p:nvSpPr>
        <p:spPr>
          <a:xfrm>
            <a:off x="685800" y="1219200"/>
            <a:ext cx="7848600" cy="4953000"/>
          </a:xfrm>
        </p:spPr>
        <p:txBody>
          <a:bodyPr>
            <a:noAutofit/>
          </a:bodyPr>
          <a:lstStyle/>
          <a:p>
            <a:pPr marL="457200" indent="-457200">
              <a:buClr>
                <a:srgbClr val="0070C0"/>
              </a:buClr>
              <a:buSzPct val="110000"/>
              <a:buFont typeface="+mj-lt"/>
              <a:buAutoNum type="alphaUcPeriod"/>
            </a:pPr>
            <a:r>
              <a:rPr lang="en-US" sz="2800" dirty="0" smtClean="0">
                <a:solidFill>
                  <a:srgbClr val="FF0000"/>
                </a:solidFill>
              </a:rPr>
              <a:t>Ask </a:t>
            </a:r>
            <a:r>
              <a:rPr lang="en-US" sz="2800" dirty="0">
                <a:solidFill>
                  <a:srgbClr val="FF0000"/>
                </a:solidFill>
              </a:rPr>
              <a:t>the IT manager </a:t>
            </a:r>
            <a:r>
              <a:rPr lang="en-US" sz="2800" dirty="0" smtClean="0">
                <a:solidFill>
                  <a:srgbClr val="FF0000"/>
                </a:solidFill>
              </a:rPr>
              <a:t>for a </a:t>
            </a:r>
            <a:r>
              <a:rPr lang="en-US" sz="2800" dirty="0">
                <a:solidFill>
                  <a:srgbClr val="FF0000"/>
                </a:solidFill>
              </a:rPr>
              <a:t>verbal report </a:t>
            </a:r>
            <a:r>
              <a:rPr lang="en-US" sz="2800" dirty="0" smtClean="0">
                <a:solidFill>
                  <a:srgbClr val="FF0000"/>
                </a:solidFill>
              </a:rPr>
              <a:t>- Wait </a:t>
            </a:r>
            <a:r>
              <a:rPr lang="en-US" sz="2800" dirty="0">
                <a:solidFill>
                  <a:srgbClr val="FF0000"/>
                </a:solidFill>
              </a:rPr>
              <a:t>for their recommendation and report before deciding what to do.</a:t>
            </a:r>
          </a:p>
          <a:p>
            <a:pPr marL="457200" indent="-457200">
              <a:buClr>
                <a:srgbClr val="0070C0"/>
              </a:buClr>
              <a:buSzPct val="110000"/>
              <a:buFont typeface="+mj-lt"/>
              <a:buAutoNum type="alphaUcPeriod"/>
            </a:pPr>
            <a:endParaRPr lang="en-US" sz="800" dirty="0">
              <a:solidFill>
                <a:prstClr val="black"/>
              </a:solidFill>
            </a:endParaRPr>
          </a:p>
          <a:p>
            <a:pPr marL="457200" lvl="0" indent="-457200">
              <a:buClr>
                <a:srgbClr val="0070C0"/>
              </a:buClr>
              <a:buSzPct val="110000"/>
              <a:buFont typeface="+mj-lt"/>
              <a:buAutoNum type="alphaUcPeriod"/>
            </a:pPr>
            <a:r>
              <a:rPr lang="en-US" sz="2800" dirty="0" smtClean="0">
                <a:solidFill>
                  <a:prstClr val="black"/>
                </a:solidFill>
              </a:rPr>
              <a:t>Immediately call an Officer’s meeting to gather information and develop a plan of action. </a:t>
            </a:r>
          </a:p>
          <a:p>
            <a:pPr marL="457200" lvl="0" indent="-457200">
              <a:buClr>
                <a:srgbClr val="0070C0"/>
              </a:buClr>
              <a:buSzPct val="110000"/>
              <a:buFont typeface="+mj-lt"/>
              <a:buAutoNum type="alphaUcPeriod"/>
            </a:pPr>
            <a:endParaRPr lang="en-US" sz="800" dirty="0" smtClean="0">
              <a:solidFill>
                <a:prstClr val="black"/>
              </a:solidFill>
            </a:endParaRPr>
          </a:p>
          <a:p>
            <a:pPr marL="457200" lvl="0" indent="-457200">
              <a:buClr>
                <a:srgbClr val="0070C0"/>
              </a:buClr>
              <a:buSzPct val="110000"/>
              <a:buFont typeface="+mj-lt"/>
              <a:buAutoNum type="alphaUcPeriod"/>
            </a:pPr>
            <a:r>
              <a:rPr lang="en-US" sz="2800" dirty="0" smtClean="0">
                <a:solidFill>
                  <a:prstClr val="black"/>
                </a:solidFill>
              </a:rPr>
              <a:t>Alert appropriate staff  that the IT department is aware of the issue and working on a solution.  </a:t>
            </a:r>
          </a:p>
          <a:p>
            <a:pPr marL="457200" lvl="0" indent="-457200">
              <a:buClr>
                <a:srgbClr val="0070C0"/>
              </a:buClr>
              <a:buSzPct val="110000"/>
              <a:buFont typeface="+mj-lt"/>
              <a:buAutoNum type="alphaUcPeriod"/>
            </a:pPr>
            <a:endParaRPr lang="en-US" sz="800" dirty="0">
              <a:solidFill>
                <a:prstClr val="black"/>
              </a:solidFill>
            </a:endParaRPr>
          </a:p>
          <a:p>
            <a:pPr marL="457200" lvl="0" indent="-457200" algn="just">
              <a:buClr>
                <a:srgbClr val="0070C0"/>
              </a:buClr>
              <a:buFont typeface="+mj-lt"/>
              <a:buAutoNum type="alphaUcPeriod"/>
            </a:pPr>
            <a:r>
              <a:rPr lang="en-US" sz="2800" dirty="0" smtClean="0">
                <a:solidFill>
                  <a:prstClr val="black"/>
                </a:solidFill>
              </a:rPr>
              <a:t>Launch your Incident Response Plan. </a:t>
            </a:r>
          </a:p>
          <a:p>
            <a:pPr marL="457200" lvl="0" indent="-457200" algn="just">
              <a:buClr>
                <a:srgbClr val="0070C0"/>
              </a:buClr>
              <a:buFont typeface="+mj-lt"/>
              <a:buAutoNum type="alphaUcPeriod"/>
            </a:pPr>
            <a:endParaRPr lang="en-US" sz="800" dirty="0">
              <a:solidFill>
                <a:prstClr val="black"/>
              </a:solidFill>
            </a:endParaRPr>
          </a:p>
          <a:p>
            <a:pPr marL="457200" lvl="0" indent="-457200" algn="just">
              <a:buClr>
                <a:srgbClr val="0070C0"/>
              </a:buClr>
              <a:buFont typeface="+mj-lt"/>
              <a:buAutoNum type="alphaUcPeriod"/>
            </a:pPr>
            <a:r>
              <a:rPr lang="en-US" sz="2800" dirty="0" smtClean="0">
                <a:solidFill>
                  <a:prstClr val="black"/>
                </a:solidFill>
              </a:rPr>
              <a:t>Other?</a:t>
            </a:r>
            <a:endParaRPr lang="en-US" sz="2800" dirty="0" smtClean="0"/>
          </a:p>
        </p:txBody>
      </p:sp>
      <p:sp>
        <p:nvSpPr>
          <p:cNvPr id="4" name="Title 1"/>
          <p:cNvSpPr>
            <a:spLocks noGrp="1"/>
          </p:cNvSpPr>
          <p:nvPr>
            <p:ph type="title"/>
          </p:nvPr>
        </p:nvSpPr>
        <p:spPr>
          <a:xfrm>
            <a:off x="457200" y="274638"/>
            <a:ext cx="8229600" cy="944562"/>
          </a:xfrm>
        </p:spPr>
        <p:txBody>
          <a:bodyPr>
            <a:normAutofit/>
          </a:bodyPr>
          <a:lstStyle/>
          <a:p>
            <a:r>
              <a:rPr lang="en-US" sz="3600" dirty="0" smtClean="0">
                <a:solidFill>
                  <a:srgbClr val="0070C0"/>
                </a:solidFill>
                <a:latin typeface="Arial Black" panose="020B0A04020102020204" pitchFamily="34" charset="0"/>
              </a:rPr>
              <a:t>Why or Why Not?</a:t>
            </a:r>
            <a:endParaRPr lang="en-US" sz="2800"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2938637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sp>
        <p:nvSpPr>
          <p:cNvPr id="5" name="Content Placeholder 2"/>
          <p:cNvSpPr txBox="1">
            <a:spLocks/>
          </p:cNvSpPr>
          <p:nvPr/>
        </p:nvSpPr>
        <p:spPr>
          <a:xfrm>
            <a:off x="590107" y="2819400"/>
            <a:ext cx="7924800" cy="3733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74320">
              <a:spcBef>
                <a:spcPts val="2400"/>
              </a:spcBef>
              <a:tabLst>
                <a:tab pos="182880" algn="l"/>
                <a:tab pos="457200" algn="l"/>
              </a:tabLst>
            </a:pPr>
            <a:r>
              <a:rPr lang="en-US" sz="2000" dirty="0" smtClean="0"/>
              <a:t>The </a:t>
            </a:r>
            <a:r>
              <a:rPr lang="en-US" sz="2000" dirty="0"/>
              <a:t>IT Manager notifies the p</a:t>
            </a:r>
            <a:r>
              <a:rPr lang="en-US" sz="2000" dirty="0" smtClean="0"/>
              <a:t>resident </a:t>
            </a:r>
            <a:r>
              <a:rPr lang="en-US" sz="2000" dirty="0"/>
              <a:t>that the bank experienced a 	</a:t>
            </a:r>
            <a:r>
              <a:rPr lang="en-US" sz="2000" dirty="0" smtClean="0"/>
              <a:t>	  </a:t>
            </a:r>
            <a:r>
              <a:rPr lang="en-US" sz="2000" b="1" dirty="0" smtClean="0"/>
              <a:t>Distributed </a:t>
            </a:r>
            <a:r>
              <a:rPr lang="en-US" sz="2000" b="1" dirty="0"/>
              <a:t>Denial of Service </a:t>
            </a:r>
            <a:r>
              <a:rPr lang="en-US" sz="2000" dirty="0"/>
              <a:t>(</a:t>
            </a:r>
            <a:r>
              <a:rPr lang="en-US" sz="2000" dirty="0" err="1"/>
              <a:t>DDoS</a:t>
            </a:r>
            <a:r>
              <a:rPr lang="en-US" sz="2000" dirty="0"/>
              <a:t>) </a:t>
            </a:r>
            <a:r>
              <a:rPr lang="en-US" sz="2000" dirty="0" smtClean="0"/>
              <a:t>attack earlier </a:t>
            </a:r>
            <a:r>
              <a:rPr lang="en-US" sz="2000" dirty="0"/>
              <a:t>and that </a:t>
            </a:r>
            <a:r>
              <a:rPr lang="en-US" sz="2000" dirty="0" smtClean="0"/>
              <a:t>abnormal   	  traffic </a:t>
            </a:r>
            <a:r>
              <a:rPr lang="en-US" sz="2000" dirty="0"/>
              <a:t>activity was identified.  </a:t>
            </a:r>
          </a:p>
          <a:p>
            <a:pPr marL="0" indent="-274320">
              <a:spcBef>
                <a:spcPts val="2400"/>
              </a:spcBef>
              <a:tabLst>
                <a:tab pos="182880" algn="l"/>
                <a:tab pos="457200" algn="l"/>
              </a:tabLst>
            </a:pPr>
            <a:r>
              <a:rPr lang="en-US" sz="2000" dirty="0"/>
              <a:t>However, </a:t>
            </a:r>
            <a:r>
              <a:rPr lang="en-US" sz="2000" dirty="0" smtClean="0"/>
              <a:t>the </a:t>
            </a:r>
            <a:r>
              <a:rPr lang="en-US" sz="2000" dirty="0" err="1"/>
              <a:t>DDoS</a:t>
            </a:r>
            <a:r>
              <a:rPr lang="en-US" sz="2000" dirty="0"/>
              <a:t> attack </a:t>
            </a:r>
            <a:r>
              <a:rPr lang="en-US" sz="2000" dirty="0" smtClean="0"/>
              <a:t>ended </a:t>
            </a:r>
            <a:r>
              <a:rPr lang="en-US" sz="2000" dirty="0"/>
              <a:t>and </a:t>
            </a:r>
            <a:r>
              <a:rPr lang="en-US" sz="2000" dirty="0" smtClean="0"/>
              <a:t>all bank </a:t>
            </a:r>
            <a:r>
              <a:rPr lang="en-US" sz="2000" dirty="0"/>
              <a:t>systems are </a:t>
            </a:r>
            <a:r>
              <a:rPr lang="en-US" sz="2000" dirty="0" smtClean="0"/>
              <a:t>operating  	  normally.</a:t>
            </a:r>
            <a:endParaRPr lang="en-US" sz="2000" dirty="0"/>
          </a:p>
          <a:p>
            <a:pPr marL="0" indent="-274320">
              <a:spcBef>
                <a:spcPts val="2400"/>
              </a:spcBef>
              <a:tabLst>
                <a:tab pos="182880" algn="l"/>
                <a:tab pos="457200" algn="l"/>
              </a:tabLst>
            </a:pPr>
            <a:r>
              <a:rPr lang="en-US" sz="2000" dirty="0" smtClean="0"/>
              <a:t>Employees are able </a:t>
            </a:r>
            <a:r>
              <a:rPr lang="en-US" sz="2000" dirty="0"/>
              <a:t>to complete bank functions including retrieving </a:t>
            </a:r>
            <a:r>
              <a:rPr lang="en-US" sz="2000" dirty="0" smtClean="0"/>
              <a:t>	  	  customer </a:t>
            </a:r>
            <a:r>
              <a:rPr lang="en-US" sz="2000" dirty="0"/>
              <a:t>ACH origination </a:t>
            </a:r>
            <a:r>
              <a:rPr lang="en-US" sz="2000" dirty="0" smtClean="0"/>
              <a:t>files and online wire transfer requests.</a:t>
            </a:r>
          </a:p>
          <a:p>
            <a:pPr marL="0" indent="-274320">
              <a:spcBef>
                <a:spcPts val="2400"/>
              </a:spcBef>
              <a:tabLst>
                <a:tab pos="182880" algn="l"/>
                <a:tab pos="457200" algn="l"/>
              </a:tabLst>
            </a:pPr>
            <a:r>
              <a:rPr lang="en-US" sz="2000" dirty="0" smtClean="0"/>
              <a:t>All end of day processing was completed and all systems are operating 	  normally. </a:t>
            </a:r>
            <a:endParaRPr lang="en-US" sz="2000" dirty="0"/>
          </a:p>
        </p:txBody>
      </p:sp>
      <p:sp>
        <p:nvSpPr>
          <p:cNvPr id="3" name="Content Placeholder 2"/>
          <p:cNvSpPr>
            <a:spLocks noGrp="1"/>
          </p:cNvSpPr>
          <p:nvPr>
            <p:ph idx="1"/>
          </p:nvPr>
        </p:nvSpPr>
        <p:spPr>
          <a:xfrm>
            <a:off x="3810000" y="1175313"/>
            <a:ext cx="4648200" cy="1295400"/>
          </a:xfrm>
        </p:spPr>
        <p:txBody>
          <a:bodyPr>
            <a:normAutofit/>
          </a:bodyPr>
          <a:lstStyle/>
          <a:p>
            <a:pPr marL="0" indent="0">
              <a:buNone/>
            </a:pPr>
            <a:r>
              <a:rPr lang="en-US" sz="2800" b="1" dirty="0" smtClean="0"/>
              <a:t>Bank systems and operations are operating normally</a:t>
            </a:r>
            <a:endParaRPr lang="en-US" sz="2800" b="1" dirty="0"/>
          </a:p>
          <a:p>
            <a:endParaRPr lang="en-US" dirty="0"/>
          </a:p>
        </p:txBody>
      </p:sp>
      <p:pic>
        <p:nvPicPr>
          <p:cNvPr id="6" name="Picture 2" descr="Picture o f server room"/>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5800" y="1066800"/>
            <a:ext cx="2454892" cy="163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pPr rtl="0" eaLnBrk="1" latinLnBrk="0" hangingPunct="1"/>
            <a:r>
              <a:rPr lang="en-US" sz="3600" kern="1200" dirty="0" smtClean="0">
                <a:solidFill>
                  <a:srgbClr val="0070C0"/>
                </a:solidFill>
                <a:effectLst/>
                <a:latin typeface="Arial Black"/>
                <a:ea typeface="+mn-ea"/>
                <a:cs typeface="+mn-cs"/>
              </a:rPr>
              <a:t>December 26, 2014</a:t>
            </a:r>
            <a:endParaRPr lang="en-US" dirty="0" smtClean="0">
              <a:effectLst/>
            </a:endParaRPr>
          </a:p>
        </p:txBody>
      </p:sp>
    </p:spTree>
    <p:extLst>
      <p:ext uri="{BB962C8B-B14F-4D97-AF65-F5344CB8AC3E}">
        <p14:creationId xmlns:p14="http://schemas.microsoft.com/office/powerpoint/2010/main" val="1256609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
        <p:nvSpPr>
          <p:cNvPr id="2" name="Title 1" descr="December 29, 2014&#10;Wire Transfer"/>
          <p:cNvSpPr>
            <a:spLocks noGrp="1"/>
          </p:cNvSpPr>
          <p:nvPr>
            <p:ph type="title"/>
          </p:nvPr>
        </p:nvSpPr>
        <p:spPr>
          <a:xfrm>
            <a:off x="1066800" y="3581400"/>
            <a:ext cx="7543800" cy="1981200"/>
          </a:xfrm>
          <a:effectLst>
            <a:softEdge rad="12700"/>
          </a:effectLst>
          <a:scene3d>
            <a:camera prst="orthographicFront"/>
            <a:lightRig rig="threePt" dir="t"/>
          </a:scene3d>
          <a:sp3d>
            <a:bevelT w="139700" prst="cross"/>
          </a:sp3d>
        </p:spPr>
        <p:txBody>
          <a:bodyPr>
            <a:normAutofit/>
          </a:bodyPr>
          <a:lstStyle/>
          <a:p>
            <a:r>
              <a:rPr lang="en-US" sz="5300" b="1" dirty="0" smtClean="0">
                <a:solidFill>
                  <a:srgbClr val="0070C0"/>
                </a:solidFill>
                <a:latin typeface="+mn-lt"/>
              </a:rPr>
              <a:t>December 29, 2014</a:t>
            </a:r>
            <a:br>
              <a:rPr lang="en-US" sz="5300" b="1" dirty="0" smtClean="0">
                <a:solidFill>
                  <a:srgbClr val="0070C0"/>
                </a:solidFill>
                <a:latin typeface="+mn-lt"/>
              </a:rPr>
            </a:br>
            <a:r>
              <a:rPr lang="en-US" sz="5300" b="1" dirty="0" smtClean="0">
                <a:solidFill>
                  <a:srgbClr val="0070C0"/>
                </a:solidFill>
                <a:latin typeface="+mn-lt"/>
              </a:rPr>
              <a:t>Wire Transfer</a:t>
            </a:r>
            <a:endParaRPr lang="en-US" sz="5300" b="1" dirty="0">
              <a:solidFill>
                <a:srgbClr val="0070C0"/>
              </a:solidFill>
              <a:latin typeface="+mn-lt"/>
            </a:endParaRPr>
          </a:p>
        </p:txBody>
      </p:sp>
      <p:pic>
        <p:nvPicPr>
          <p:cNvPr id="4" name="Picture 3" descr="ELOC Ban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990601"/>
            <a:ext cx="2133600" cy="1810690"/>
          </a:xfrm>
          <a:prstGeom prst="rect">
            <a:avLst/>
          </a:prstGeom>
        </p:spPr>
      </p:pic>
      <p:sp>
        <p:nvSpPr>
          <p:cNvPr id="3" name="TextBox 2"/>
          <p:cNvSpPr txBox="1"/>
          <p:nvPr/>
        </p:nvSpPr>
        <p:spPr>
          <a:xfrm>
            <a:off x="3352800" y="1620853"/>
            <a:ext cx="4842662" cy="830997"/>
          </a:xfrm>
          <a:prstGeom prst="rect">
            <a:avLst/>
          </a:prstGeom>
          <a:noFill/>
        </p:spPr>
        <p:txBody>
          <a:bodyPr wrap="square" rtlCol="0">
            <a:spAutoFit/>
          </a:bodyPr>
          <a:lstStyle/>
          <a:p>
            <a:pPr algn="ctr"/>
            <a:r>
              <a:rPr lang="en-US" sz="4800" dirty="0" smtClean="0">
                <a:latin typeface="Arial Black" panose="020B0A04020102020204" pitchFamily="34" charset="0"/>
              </a:rPr>
              <a:t>ELOC Bank</a:t>
            </a:r>
          </a:p>
        </p:txBody>
      </p:sp>
    </p:spTree>
    <p:extLst>
      <p:ext uri="{BB962C8B-B14F-4D97-AF65-F5344CB8AC3E}">
        <p14:creationId xmlns:p14="http://schemas.microsoft.com/office/powerpoint/2010/main" val="3139807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a:p>
        </p:txBody>
      </p:sp>
      <p:sp>
        <p:nvSpPr>
          <p:cNvPr id="5" name="Content Placeholder 2"/>
          <p:cNvSpPr txBox="1">
            <a:spLocks/>
          </p:cNvSpPr>
          <p:nvPr/>
        </p:nvSpPr>
        <p:spPr>
          <a:xfrm>
            <a:off x="1514475" y="1371600"/>
            <a:ext cx="7315200" cy="48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973138">
              <a:spcBef>
                <a:spcPts val="3000"/>
              </a:spcBef>
              <a:buNone/>
            </a:pPr>
            <a:r>
              <a:rPr lang="en-US" sz="2400" dirty="0" smtClean="0"/>
              <a:t>$</a:t>
            </a:r>
            <a:r>
              <a:rPr lang="en-US" sz="2400" dirty="0" smtClean="0">
                <a:solidFill>
                  <a:srgbClr val="FF0000"/>
                </a:solidFill>
              </a:rPr>
              <a:t>230,000</a:t>
            </a:r>
            <a:r>
              <a:rPr lang="en-US" sz="2400" dirty="0" smtClean="0"/>
              <a:t> </a:t>
            </a:r>
            <a:r>
              <a:rPr lang="en-US" sz="2400" dirty="0"/>
              <a:t>wire transfer request </a:t>
            </a:r>
            <a:r>
              <a:rPr lang="en-US" sz="2400" dirty="0" smtClean="0"/>
              <a:t>arrives from Cash Management System. President’s approval is needed.  </a:t>
            </a:r>
          </a:p>
          <a:p>
            <a:pPr marL="0" indent="0">
              <a:spcBef>
                <a:spcPts val="3000"/>
              </a:spcBef>
              <a:buNone/>
            </a:pPr>
            <a:r>
              <a:rPr lang="en-US" sz="2400" dirty="0" smtClean="0"/>
              <a:t>President </a:t>
            </a:r>
            <a:r>
              <a:rPr lang="en-US" sz="2400" dirty="0"/>
              <a:t>questions </a:t>
            </a:r>
            <a:r>
              <a:rPr lang="en-US" sz="2400" dirty="0" smtClean="0"/>
              <a:t>validity, asks the cashier if she has called the customer to confirm. </a:t>
            </a:r>
          </a:p>
          <a:p>
            <a:pPr marL="0" indent="0">
              <a:spcBef>
                <a:spcPts val="3000"/>
              </a:spcBef>
              <a:buNone/>
            </a:pPr>
            <a:r>
              <a:rPr lang="en-US" sz="2400" dirty="0" smtClean="0"/>
              <a:t>Cashier says she’s already talked to the customer and he confirmed the wire going to China. </a:t>
            </a:r>
          </a:p>
          <a:p>
            <a:pPr marL="0" indent="0">
              <a:spcBef>
                <a:spcPts val="3000"/>
              </a:spcBef>
              <a:buNone/>
            </a:pPr>
            <a:r>
              <a:rPr lang="en-US" sz="2400" dirty="0" smtClean="0"/>
              <a:t>The President reviews the account, and again asks the cashier if she has called and talked the customer.  She again says yes, she talked to him and confirmed it.   </a:t>
            </a:r>
          </a:p>
          <a:p>
            <a:pPr marL="0" indent="0">
              <a:buNone/>
            </a:pPr>
            <a:endParaRPr lang="en-US" sz="1400" dirty="0" smtClean="0"/>
          </a:p>
          <a:p>
            <a:pPr marL="0" indent="0">
              <a:buNone/>
            </a:pPr>
            <a:endParaRPr lang="en-US" sz="1400" dirty="0"/>
          </a:p>
          <a:p>
            <a:pPr marL="0" indent="0">
              <a:buNone/>
            </a:pPr>
            <a:endParaRPr lang="en-US" sz="1400" dirty="0"/>
          </a:p>
          <a:p>
            <a:endParaRPr lang="en-US" sz="1400" dirty="0"/>
          </a:p>
        </p:txBody>
      </p:sp>
      <p:pic>
        <p:nvPicPr>
          <p:cNvPr id="1026" name="Picture 2" descr="4:30 p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12065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990600" y="152400"/>
            <a:ext cx="6858000" cy="808038"/>
          </a:xfrm>
        </p:spPr>
        <p:txBody>
          <a:bodyPr>
            <a:normAutofit/>
          </a:bodyPr>
          <a:lstStyle/>
          <a:p>
            <a:pPr lvl="0"/>
            <a:r>
              <a:rPr lang="en-US" sz="3600" dirty="0" smtClean="0">
                <a:solidFill>
                  <a:srgbClr val="0070C0"/>
                </a:solidFill>
                <a:latin typeface="Arial Black" panose="020B0A04020102020204" pitchFamily="34" charset="0"/>
              </a:rPr>
              <a:t>December 29, 2014</a:t>
            </a:r>
            <a:endParaRPr lang="en-US" sz="3600"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21333018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18</a:t>
            </a:fld>
            <a:endParaRPr lang="en-US"/>
          </a:p>
        </p:txBody>
      </p:sp>
      <p:sp>
        <p:nvSpPr>
          <p:cNvPr id="5" name="Content Placeholder 2"/>
          <p:cNvSpPr txBox="1">
            <a:spLocks/>
          </p:cNvSpPr>
          <p:nvPr/>
        </p:nvSpPr>
        <p:spPr>
          <a:xfrm>
            <a:off x="676275" y="1600200"/>
            <a:ext cx="8001000" cy="426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dirty="0" smtClean="0"/>
              <a:t>Based upon the information known now, </a:t>
            </a:r>
          </a:p>
          <a:p>
            <a:pPr marL="0" lvl="0" indent="0">
              <a:spcBef>
                <a:spcPts val="0"/>
              </a:spcBef>
              <a:buNone/>
            </a:pPr>
            <a:r>
              <a:rPr lang="en-US" dirty="0" smtClean="0"/>
              <a:t>If you were this banker, would you: </a:t>
            </a:r>
          </a:p>
          <a:p>
            <a:pPr marL="0" lvl="0" indent="0" algn="ctr">
              <a:buNone/>
            </a:pPr>
            <a:endParaRPr lang="en-US" sz="1400" dirty="0" smtClean="0"/>
          </a:p>
          <a:p>
            <a:pPr marL="0" lvl="0" indent="0" algn="ctr">
              <a:buNone/>
            </a:pPr>
            <a:endParaRPr lang="en-US" sz="2400" dirty="0" smtClean="0"/>
          </a:p>
          <a:p>
            <a:pPr marL="514350" lvl="0" indent="-514350">
              <a:buClr>
                <a:srgbClr val="0070C0"/>
              </a:buClr>
              <a:buFont typeface="+mj-lt"/>
              <a:buAutoNum type="arabicPeriod"/>
            </a:pPr>
            <a:r>
              <a:rPr lang="en-US" dirty="0"/>
              <a:t>Not send the </a:t>
            </a:r>
            <a:r>
              <a:rPr lang="en-US" dirty="0" smtClean="0"/>
              <a:t>wire</a:t>
            </a:r>
          </a:p>
          <a:p>
            <a:pPr marL="514350" lvl="0" indent="-514350">
              <a:buClr>
                <a:srgbClr val="0070C0"/>
              </a:buClr>
              <a:buFont typeface="+mj-lt"/>
              <a:buAutoNum type="arabicPeriod"/>
            </a:pPr>
            <a:endParaRPr lang="en-US" dirty="0"/>
          </a:p>
          <a:p>
            <a:pPr marL="514350" indent="-514350">
              <a:buClr>
                <a:srgbClr val="0070C0"/>
              </a:buClr>
              <a:buFont typeface="+mj-lt"/>
              <a:buAutoNum type="arabicPeriod"/>
            </a:pPr>
            <a:r>
              <a:rPr lang="en-US" dirty="0" smtClean="0"/>
              <a:t>Send </a:t>
            </a:r>
            <a:r>
              <a:rPr lang="en-US" dirty="0"/>
              <a:t>the wire</a:t>
            </a:r>
          </a:p>
          <a:p>
            <a:pPr marL="514350" lvl="0" indent="-514350">
              <a:buClr>
                <a:srgbClr val="0070C0"/>
              </a:buClr>
              <a:buFont typeface="+mj-lt"/>
              <a:buAutoNum type="arabicPeriod"/>
            </a:pPr>
            <a:endParaRPr lang="en-US" sz="2000" dirty="0" smtClean="0"/>
          </a:p>
          <a:p>
            <a:pPr marL="514350" lvl="0" indent="-514350">
              <a:buClr>
                <a:srgbClr val="0070C0"/>
              </a:buClr>
              <a:buFont typeface="+mj-lt"/>
              <a:buAutoNum type="arabicPeriod"/>
            </a:pPr>
            <a:endParaRPr lang="en-US" dirty="0" smtClean="0"/>
          </a:p>
          <a:p>
            <a:pPr marL="0" lvl="0" indent="0">
              <a:buClr>
                <a:srgbClr val="0070C0"/>
              </a:buClr>
              <a:buNone/>
            </a:pPr>
            <a:endParaRPr lang="en-US" dirty="0"/>
          </a:p>
          <a:p>
            <a:pPr marL="0" indent="0">
              <a:buNone/>
            </a:pPr>
            <a:r>
              <a:rPr lang="en-US" sz="1400" dirty="0" smtClean="0"/>
              <a:t> </a:t>
            </a:r>
          </a:p>
          <a:p>
            <a:pPr lvl="0"/>
            <a:endParaRPr lang="en-US" sz="1400" dirty="0"/>
          </a:p>
          <a:p>
            <a:pPr marL="0" indent="0">
              <a:buNone/>
            </a:pPr>
            <a:endParaRPr lang="en-US" sz="1400" dirty="0" smtClean="0"/>
          </a:p>
          <a:p>
            <a:pPr marL="0" indent="0">
              <a:buNone/>
            </a:pPr>
            <a:endParaRPr lang="en-US" sz="1400" dirty="0"/>
          </a:p>
          <a:p>
            <a:pPr marL="0" indent="0">
              <a:buNone/>
            </a:pPr>
            <a:endParaRPr lang="en-US" sz="1400" dirty="0"/>
          </a:p>
          <a:p>
            <a:endParaRPr lang="en-US" sz="1400" dirty="0"/>
          </a:p>
        </p:txBody>
      </p:sp>
      <p:sp>
        <p:nvSpPr>
          <p:cNvPr id="7" name="Title 1"/>
          <p:cNvSpPr>
            <a:spLocks noGrp="1"/>
          </p:cNvSpPr>
          <p:nvPr>
            <p:ph type="title"/>
          </p:nvPr>
        </p:nvSpPr>
        <p:spPr>
          <a:xfrm>
            <a:off x="1447800" y="152400"/>
            <a:ext cx="6143625" cy="868362"/>
          </a:xfrm>
        </p:spPr>
        <p:txBody>
          <a:bodyPr>
            <a:normAutofit/>
          </a:bodyPr>
          <a:lstStyle/>
          <a:p>
            <a:r>
              <a:rPr lang="en-US" sz="3600" dirty="0" smtClean="0">
                <a:solidFill>
                  <a:srgbClr val="0070C0"/>
                </a:solidFill>
                <a:latin typeface="Arial Black" panose="020B0A04020102020204" pitchFamily="34" charset="0"/>
              </a:rPr>
              <a:t>Decision Point!</a:t>
            </a:r>
            <a:endParaRPr lang="en-US" sz="3600"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8569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1000"/>
                                        <p:tgtEl>
                                          <p:spTgt spid="5">
                                            <p:txEl>
                                              <p:pRg st="6" end="6"/>
                                            </p:txEl>
                                          </p:spTgt>
                                        </p:tgtEl>
                                      </p:cBhvr>
                                    </p:animEffect>
                                    <p:anim calcmode="lin" valueType="num">
                                      <p:cBhvr>
                                        <p:cTn id="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pic>
        <p:nvPicPr>
          <p:cNvPr id="2" name="Picture 1" descr="Picture of Money 100 dollar bill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2895599"/>
            <a:ext cx="9144000" cy="3971925"/>
          </a:xfrm>
          <a:prstGeom prst="rect">
            <a:avLst/>
          </a:prstGeom>
        </p:spPr>
      </p:pic>
      <p:sp>
        <p:nvSpPr>
          <p:cNvPr id="8" name="Content Placeholder 2"/>
          <p:cNvSpPr txBox="1">
            <a:spLocks/>
          </p:cNvSpPr>
          <p:nvPr/>
        </p:nvSpPr>
        <p:spPr>
          <a:xfrm>
            <a:off x="1585920" y="2357439"/>
            <a:ext cx="7024680" cy="24431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endParaRPr lang="en-US" sz="1800" dirty="0"/>
          </a:p>
          <a:p>
            <a:pPr marL="0" indent="-1201738">
              <a:spcBef>
                <a:spcPts val="0"/>
              </a:spcBef>
              <a:buNone/>
            </a:pPr>
            <a:r>
              <a:rPr lang="en-US" sz="2400" dirty="0" smtClean="0"/>
              <a:t>After some investigation management determines that the wire was fraudulent.  </a:t>
            </a:r>
          </a:p>
          <a:p>
            <a:pPr marL="0" indent="0">
              <a:spcBef>
                <a:spcPts val="0"/>
              </a:spcBef>
              <a:buNone/>
            </a:pPr>
            <a:endParaRPr lang="en-US" sz="2000" dirty="0" smtClean="0"/>
          </a:p>
          <a:p>
            <a:pPr marL="0" indent="0">
              <a:spcBef>
                <a:spcPts val="0"/>
              </a:spcBef>
              <a:buNone/>
            </a:pPr>
            <a:r>
              <a:rPr lang="en-US" sz="2400" dirty="0" smtClean="0"/>
              <a:t>The </a:t>
            </a:r>
            <a:r>
              <a:rPr lang="en-US" sz="2400" dirty="0"/>
              <a:t>bank </a:t>
            </a:r>
            <a:r>
              <a:rPr lang="en-US" sz="2400" dirty="0" smtClean="0"/>
              <a:t>contacts </a:t>
            </a:r>
            <a:r>
              <a:rPr lang="en-US" sz="2400" dirty="0"/>
              <a:t>their correspondent bank to recover the funds but the money </a:t>
            </a:r>
            <a:r>
              <a:rPr lang="en-US" sz="2400" dirty="0" smtClean="0"/>
              <a:t>has already left the country and it is night time in China.</a:t>
            </a:r>
            <a:endParaRPr lang="en-US" sz="2400" dirty="0"/>
          </a:p>
          <a:p>
            <a:pPr marL="1201738" lvl="0" indent="-1201738">
              <a:buNone/>
            </a:pPr>
            <a:endParaRPr lang="en-US" sz="1000" dirty="0">
              <a:solidFill>
                <a:prstClr val="black"/>
              </a:solidFill>
            </a:endParaRPr>
          </a:p>
        </p:txBody>
      </p:sp>
      <p:sp>
        <p:nvSpPr>
          <p:cNvPr id="6" name="Rectangle 5"/>
          <p:cNvSpPr/>
          <p:nvPr/>
        </p:nvSpPr>
        <p:spPr>
          <a:xfrm>
            <a:off x="304800" y="2598092"/>
            <a:ext cx="1159292" cy="400110"/>
          </a:xfrm>
          <a:prstGeom prst="rect">
            <a:avLst/>
          </a:prstGeom>
        </p:spPr>
        <p:txBody>
          <a:bodyPr wrap="none">
            <a:spAutoFit/>
          </a:bodyPr>
          <a:lstStyle/>
          <a:p>
            <a:r>
              <a:rPr lang="en-US" sz="2000" dirty="0" smtClean="0">
                <a:solidFill>
                  <a:prstClr val="black"/>
                </a:solidFill>
              </a:rPr>
              <a:t>10:00 am</a:t>
            </a:r>
            <a:endParaRPr lang="en-US" sz="1600" dirty="0"/>
          </a:p>
        </p:txBody>
      </p:sp>
      <p:sp>
        <p:nvSpPr>
          <p:cNvPr id="5" name="Content Placeholder 2"/>
          <p:cNvSpPr txBox="1">
            <a:spLocks/>
          </p:cNvSpPr>
          <p:nvPr/>
        </p:nvSpPr>
        <p:spPr>
          <a:xfrm>
            <a:off x="1585920" y="1219201"/>
            <a:ext cx="7024680" cy="13788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2400" dirty="0" smtClean="0"/>
              <a:t>The customer from Monday contacts the bank and reports that $</a:t>
            </a:r>
            <a:r>
              <a:rPr lang="en-US" sz="2400" dirty="0" smtClean="0">
                <a:solidFill>
                  <a:srgbClr val="FF0000"/>
                </a:solidFill>
              </a:rPr>
              <a:t>230,000</a:t>
            </a:r>
            <a:r>
              <a:rPr lang="en-US" sz="2400" dirty="0" smtClean="0"/>
              <a:t> is missing from his account.  He is upset and needs to make month-end payroll.</a:t>
            </a:r>
          </a:p>
          <a:p>
            <a:pPr marL="0" indent="0">
              <a:spcBef>
                <a:spcPts val="0"/>
              </a:spcBef>
              <a:buNone/>
            </a:pPr>
            <a:endParaRPr lang="en-US" sz="1800" dirty="0"/>
          </a:p>
          <a:p>
            <a:pPr marL="1201738" lvl="0" indent="-1201738">
              <a:buNone/>
            </a:pPr>
            <a:endParaRPr lang="en-US" sz="1000" dirty="0">
              <a:solidFill>
                <a:prstClr val="black"/>
              </a:solidFill>
            </a:endParaRPr>
          </a:p>
        </p:txBody>
      </p:sp>
      <p:sp>
        <p:nvSpPr>
          <p:cNvPr id="4" name="Rectangle 3"/>
          <p:cNvSpPr/>
          <p:nvPr/>
        </p:nvSpPr>
        <p:spPr>
          <a:xfrm>
            <a:off x="304800" y="1219200"/>
            <a:ext cx="1029449" cy="400110"/>
          </a:xfrm>
          <a:prstGeom prst="rect">
            <a:avLst/>
          </a:prstGeom>
        </p:spPr>
        <p:txBody>
          <a:bodyPr wrap="none">
            <a:spAutoFit/>
          </a:bodyPr>
          <a:lstStyle/>
          <a:p>
            <a:r>
              <a:rPr lang="en-US" sz="2000" dirty="0" smtClean="0">
                <a:solidFill>
                  <a:prstClr val="black"/>
                </a:solidFill>
              </a:rPr>
              <a:t>9:00 am</a:t>
            </a:r>
            <a:endParaRPr lang="en-US" sz="1600" dirty="0"/>
          </a:p>
        </p:txBody>
      </p:sp>
      <p:sp>
        <p:nvSpPr>
          <p:cNvPr id="7" name="Title 1" descr="December 30, 2014"/>
          <p:cNvSpPr>
            <a:spLocks noGrp="1"/>
          </p:cNvSpPr>
          <p:nvPr>
            <p:ph type="title"/>
          </p:nvPr>
        </p:nvSpPr>
        <p:spPr>
          <a:xfrm>
            <a:off x="457200" y="106362"/>
            <a:ext cx="8229600" cy="960438"/>
          </a:xfrm>
        </p:spPr>
        <p:txBody>
          <a:bodyPr>
            <a:normAutofit/>
          </a:bodyPr>
          <a:lstStyle/>
          <a:p>
            <a:r>
              <a:rPr lang="en-US" sz="3600" dirty="0" smtClean="0">
                <a:solidFill>
                  <a:srgbClr val="0070C0"/>
                </a:solidFill>
                <a:latin typeface="Arial Black" panose="020B0A04020102020204" pitchFamily="34" charset="0"/>
              </a:rPr>
              <a:t>December </a:t>
            </a:r>
            <a:r>
              <a:rPr lang="en-US" sz="3600" dirty="0">
                <a:solidFill>
                  <a:srgbClr val="0070C0"/>
                </a:solidFill>
                <a:latin typeface="Arial Black" panose="020B0A04020102020204" pitchFamily="34" charset="0"/>
              </a:rPr>
              <a:t>30, 2014</a:t>
            </a:r>
            <a:endParaRPr lang="en-US" sz="36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951243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6F15528-21DE-4FAA-801E-634DDDAF4B2B}" type="slidenum">
              <a:rPr lang="en-US" smtClean="0"/>
              <a:pPr/>
              <a:t>2</a:t>
            </a:fld>
            <a:endParaRPr lang="en-US"/>
          </a:p>
        </p:txBody>
      </p:sp>
      <p:sp>
        <p:nvSpPr>
          <p:cNvPr id="3" name="Content Placeholder 2"/>
          <p:cNvSpPr>
            <a:spLocks noGrp="1"/>
          </p:cNvSpPr>
          <p:nvPr>
            <p:ph idx="1"/>
          </p:nvPr>
        </p:nvSpPr>
        <p:spPr>
          <a:xfrm>
            <a:off x="1143000" y="2895600"/>
            <a:ext cx="6781800" cy="2819400"/>
          </a:xfrm>
        </p:spPr>
        <p:txBody>
          <a:bodyPr>
            <a:noAutofit/>
          </a:bodyPr>
          <a:lstStyle/>
          <a:p>
            <a:pPr marL="0" indent="0" algn="just">
              <a:buNone/>
            </a:pPr>
            <a:r>
              <a:rPr lang="en-US" sz="2800" dirty="0" smtClean="0"/>
              <a:t>ELOC Bank is a $250 million commercial bank providing a comprehensive range of banking products and services. Customers connect to the bank’s online Cash Management System to complete ACH origination and wire transfers. </a:t>
            </a:r>
            <a:endParaRPr lang="en-US" sz="2800" dirty="0"/>
          </a:p>
        </p:txBody>
      </p:sp>
      <p:pic>
        <p:nvPicPr>
          <p:cNvPr id="5" name="Picture 4" descr="ELOC BAN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559892"/>
            <a:ext cx="2574537" cy="1954708"/>
          </a:xfrm>
          <a:prstGeom prst="rect">
            <a:avLst/>
          </a:prstGeom>
        </p:spPr>
      </p:pic>
      <p:sp>
        <p:nvSpPr>
          <p:cNvPr id="6" name="Title 5"/>
          <p:cNvSpPr>
            <a:spLocks noGrp="1"/>
          </p:cNvSpPr>
          <p:nvPr>
            <p:ph type="title"/>
          </p:nvPr>
        </p:nvSpPr>
        <p:spPr>
          <a:xfrm>
            <a:off x="3810000" y="1143000"/>
            <a:ext cx="4800600" cy="1143000"/>
          </a:xfrm>
        </p:spPr>
        <p:txBody>
          <a:bodyPr>
            <a:noAutofit/>
          </a:bodyPr>
          <a:lstStyle/>
          <a:p>
            <a:pPr rtl="0" eaLnBrk="1" latinLnBrk="0" hangingPunct="1"/>
            <a:r>
              <a:rPr lang="en-US" b="1" kern="1200" dirty="0" smtClean="0">
                <a:solidFill>
                  <a:srgbClr val="000000"/>
                </a:solidFill>
                <a:effectLst/>
                <a:latin typeface="Arial Black"/>
                <a:ea typeface="+mn-ea"/>
                <a:cs typeface="+mn-cs"/>
              </a:rPr>
              <a:t>ELOC Bank</a:t>
            </a:r>
            <a:r>
              <a:rPr lang="en-US" b="1" kern="1200" baseline="0" dirty="0" smtClean="0">
                <a:solidFill>
                  <a:schemeClr val="tx1"/>
                </a:solidFill>
                <a:effectLst/>
                <a:latin typeface="+mj-lt"/>
                <a:ea typeface="+mj-ea"/>
                <a:cs typeface="+mj-cs"/>
              </a:rPr>
              <a:t> </a:t>
            </a:r>
            <a:r>
              <a:rPr lang="en-US" b="1" kern="1200" dirty="0" smtClean="0">
                <a:solidFill>
                  <a:srgbClr val="0070C0"/>
                </a:solidFill>
                <a:effectLst/>
                <a:latin typeface="Arial Black"/>
                <a:ea typeface="+mn-ea"/>
                <a:cs typeface="+mn-cs"/>
              </a:rPr>
              <a:t>Background</a:t>
            </a:r>
            <a:endParaRPr lang="en-US" b="1" dirty="0" smtClean="0">
              <a:effectLst/>
            </a:endParaRPr>
          </a:p>
          <a:p>
            <a:endParaRPr lang="en-US" b="1" dirty="0"/>
          </a:p>
        </p:txBody>
      </p:sp>
    </p:spTree>
    <p:extLst>
      <p:ext uri="{BB962C8B-B14F-4D97-AF65-F5344CB8AC3E}">
        <p14:creationId xmlns:p14="http://schemas.microsoft.com/office/powerpoint/2010/main" val="36292560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of Groups interacti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372313" y="2286000"/>
            <a:ext cx="4399374" cy="3236027"/>
          </a:xfrm>
          <a:prstGeom prst="rect">
            <a:avLst/>
          </a:prstGeom>
        </p:spPr>
      </p:pic>
      <p:sp>
        <p:nvSpPr>
          <p:cNvPr id="4" name="Title 3"/>
          <p:cNvSpPr>
            <a:spLocks noGrp="1"/>
          </p:cNvSpPr>
          <p:nvPr>
            <p:ph type="title"/>
          </p:nvPr>
        </p:nvSpPr>
        <p:spPr>
          <a:xfrm>
            <a:off x="1866900" y="609600"/>
            <a:ext cx="5410200" cy="1295400"/>
          </a:xfrm>
        </p:spPr>
        <p:txBody>
          <a:bodyPr>
            <a:noAutofit/>
          </a:bodyPr>
          <a:lstStyle/>
          <a:p>
            <a:r>
              <a:rPr lang="en-US" sz="4800" b="1" dirty="0" smtClean="0">
                <a:latin typeface="Arial Black" panose="020B0A04020102020204" pitchFamily="34" charset="0"/>
              </a:rPr>
              <a:t>ELOC Bank</a:t>
            </a:r>
            <a:r>
              <a:rPr lang="en-US" sz="4800" b="1" dirty="0" smtClean="0">
                <a:solidFill>
                  <a:srgbClr val="0070C0"/>
                </a:solidFill>
              </a:rPr>
              <a:t/>
            </a:r>
            <a:br>
              <a:rPr lang="en-US" sz="4800" b="1" dirty="0" smtClean="0">
                <a:solidFill>
                  <a:srgbClr val="0070C0"/>
                </a:solidFill>
              </a:rPr>
            </a:br>
            <a:r>
              <a:rPr lang="en-US" sz="4800" b="1" dirty="0" smtClean="0">
                <a:solidFill>
                  <a:srgbClr val="0070C0"/>
                </a:solidFill>
                <a:latin typeface="+mn-lt"/>
              </a:rPr>
              <a:t>Group Interaction 3</a:t>
            </a:r>
            <a:endParaRPr lang="en-US" sz="4800" dirty="0">
              <a:solidFill>
                <a:srgbClr val="0070C0"/>
              </a:solidFill>
              <a:latin typeface="+mn-lt"/>
            </a:endParaRPr>
          </a:p>
        </p:txBody>
      </p:sp>
    </p:spTree>
    <p:extLst>
      <p:ext uri="{BB962C8B-B14F-4D97-AF65-F5344CB8AC3E}">
        <p14:creationId xmlns:p14="http://schemas.microsoft.com/office/powerpoint/2010/main" val="31869431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21</a:t>
            </a:fld>
            <a:endParaRPr lang="en-US"/>
          </a:p>
        </p:txBody>
      </p:sp>
      <p:sp>
        <p:nvSpPr>
          <p:cNvPr id="5" name="Content Placeholder 2"/>
          <p:cNvSpPr txBox="1">
            <a:spLocks/>
          </p:cNvSpPr>
          <p:nvPr/>
        </p:nvSpPr>
        <p:spPr>
          <a:xfrm>
            <a:off x="615950" y="1295400"/>
            <a:ext cx="7924800" cy="472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0" indent="-457200">
              <a:buClr>
                <a:srgbClr val="0070C0"/>
              </a:buClr>
              <a:buSzPct val="110000"/>
              <a:buFont typeface="+mj-lt"/>
              <a:buAutoNum type="alphaUcPeriod"/>
            </a:pPr>
            <a:r>
              <a:rPr lang="en-US" sz="2800" dirty="0">
                <a:solidFill>
                  <a:prstClr val="black"/>
                </a:solidFill>
              </a:rPr>
              <a:t>Activate the </a:t>
            </a:r>
            <a:r>
              <a:rPr lang="en-US" sz="2800" dirty="0" smtClean="0">
                <a:solidFill>
                  <a:prstClr val="black"/>
                </a:solidFill>
              </a:rPr>
              <a:t>Incident </a:t>
            </a:r>
            <a:r>
              <a:rPr lang="en-US" sz="2800" dirty="0">
                <a:solidFill>
                  <a:prstClr val="black"/>
                </a:solidFill>
              </a:rPr>
              <a:t>Response </a:t>
            </a:r>
            <a:r>
              <a:rPr lang="en-US" sz="2800" dirty="0" smtClean="0">
                <a:solidFill>
                  <a:prstClr val="black"/>
                </a:solidFill>
              </a:rPr>
              <a:t>Plan.</a:t>
            </a:r>
          </a:p>
          <a:p>
            <a:pPr marL="457200" lvl="0" indent="-457200">
              <a:buClr>
                <a:srgbClr val="0070C0"/>
              </a:buClr>
              <a:buSzPct val="110000"/>
              <a:buFont typeface="+mj-lt"/>
              <a:buAutoNum type="alphaUcPeriod"/>
            </a:pPr>
            <a:endParaRPr lang="en-US" sz="800" dirty="0">
              <a:solidFill>
                <a:prstClr val="black"/>
              </a:solidFill>
            </a:endParaRPr>
          </a:p>
          <a:p>
            <a:pPr marL="457200" lvl="0" indent="-457200">
              <a:buClr>
                <a:srgbClr val="0070C0"/>
              </a:buClr>
              <a:buSzPct val="110000"/>
              <a:buFont typeface="+mj-lt"/>
              <a:buAutoNum type="alphaUcPeriod"/>
            </a:pPr>
            <a:r>
              <a:rPr lang="en-US" sz="2800" dirty="0">
                <a:solidFill>
                  <a:prstClr val="black"/>
                </a:solidFill>
              </a:rPr>
              <a:t>Notify primary regulator and law </a:t>
            </a:r>
            <a:r>
              <a:rPr lang="en-US" sz="2800" dirty="0" smtClean="0">
                <a:solidFill>
                  <a:prstClr val="black"/>
                </a:solidFill>
              </a:rPr>
              <a:t>enforcement.</a:t>
            </a:r>
            <a:endParaRPr lang="en-US" sz="2800" dirty="0">
              <a:solidFill>
                <a:prstClr val="black"/>
              </a:solidFill>
            </a:endParaRPr>
          </a:p>
          <a:p>
            <a:pPr marL="457200" lvl="0" indent="-457200" algn="just">
              <a:buClr>
                <a:srgbClr val="0070C0"/>
              </a:buClr>
              <a:buFont typeface="+mj-lt"/>
              <a:buAutoNum type="alphaUcPeriod"/>
            </a:pPr>
            <a:endParaRPr lang="en-US" sz="800" dirty="0" smtClean="0">
              <a:solidFill>
                <a:prstClr val="black"/>
              </a:solidFill>
            </a:endParaRPr>
          </a:p>
          <a:p>
            <a:pPr marL="457200" indent="-457200" algn="just">
              <a:buClr>
                <a:srgbClr val="0070C0"/>
              </a:buClr>
              <a:buFont typeface="+mj-lt"/>
              <a:buAutoNum type="alphaUcPeriod"/>
            </a:pPr>
            <a:r>
              <a:rPr lang="en-US" sz="2800" dirty="0">
                <a:solidFill>
                  <a:prstClr val="black"/>
                </a:solidFill>
              </a:rPr>
              <a:t>Return the $</a:t>
            </a:r>
            <a:r>
              <a:rPr lang="en-US" sz="2800" dirty="0" smtClean="0">
                <a:solidFill>
                  <a:prstClr val="black"/>
                </a:solidFill>
              </a:rPr>
              <a:t>230,000 to the customer’s account so they can meet payroll.</a:t>
            </a:r>
            <a:endParaRPr lang="en-US" sz="2800" dirty="0">
              <a:solidFill>
                <a:prstClr val="black"/>
              </a:solidFill>
            </a:endParaRPr>
          </a:p>
          <a:p>
            <a:pPr marL="457200" lvl="0" indent="-457200" algn="just">
              <a:buClr>
                <a:srgbClr val="0070C0"/>
              </a:buClr>
              <a:buFont typeface="+mj-lt"/>
              <a:buAutoNum type="alphaUcPeriod"/>
            </a:pPr>
            <a:r>
              <a:rPr lang="en-US" sz="2800" dirty="0" smtClean="0">
                <a:solidFill>
                  <a:prstClr val="black"/>
                </a:solidFill>
              </a:rPr>
              <a:t>Hire an outside expert to </a:t>
            </a:r>
            <a:r>
              <a:rPr lang="en-US" sz="2800" dirty="0">
                <a:solidFill>
                  <a:prstClr val="black"/>
                </a:solidFill>
              </a:rPr>
              <a:t>conduct an investigation and forensics </a:t>
            </a:r>
            <a:r>
              <a:rPr lang="en-US" sz="2800" dirty="0" smtClean="0">
                <a:solidFill>
                  <a:prstClr val="black"/>
                </a:solidFill>
              </a:rPr>
              <a:t>analysis. </a:t>
            </a:r>
            <a:endParaRPr lang="en-US" sz="800" dirty="0" smtClean="0">
              <a:solidFill>
                <a:prstClr val="black"/>
              </a:solidFill>
            </a:endParaRPr>
          </a:p>
          <a:p>
            <a:pPr marL="457200" lvl="0" indent="-457200">
              <a:buClr>
                <a:srgbClr val="0070C0"/>
              </a:buClr>
              <a:buSzPct val="110000"/>
              <a:buFont typeface="+mj-lt"/>
              <a:buAutoNum type="alphaUcPeriod"/>
            </a:pPr>
            <a:endParaRPr lang="en-US" sz="800" dirty="0" smtClean="0">
              <a:solidFill>
                <a:prstClr val="black"/>
              </a:solidFill>
            </a:endParaRPr>
          </a:p>
          <a:p>
            <a:pPr marL="457200" lvl="0" indent="-457200">
              <a:buClr>
                <a:srgbClr val="0070C0"/>
              </a:buClr>
              <a:buSzPct val="110000"/>
              <a:buFont typeface="+mj-lt"/>
              <a:buAutoNum type="alphaUcPeriod"/>
            </a:pPr>
            <a:r>
              <a:rPr lang="en-US" sz="2800" dirty="0" smtClean="0">
                <a:solidFill>
                  <a:prstClr val="black"/>
                </a:solidFill>
              </a:rPr>
              <a:t>Review </a:t>
            </a:r>
            <a:r>
              <a:rPr lang="en-US" sz="2800" dirty="0">
                <a:solidFill>
                  <a:prstClr val="black"/>
                </a:solidFill>
              </a:rPr>
              <a:t>insurance </a:t>
            </a:r>
            <a:r>
              <a:rPr lang="en-US" sz="2800" dirty="0" smtClean="0">
                <a:solidFill>
                  <a:prstClr val="black"/>
                </a:solidFill>
              </a:rPr>
              <a:t>coverage.</a:t>
            </a:r>
          </a:p>
          <a:p>
            <a:pPr marL="457200" lvl="0" indent="-457200">
              <a:buClr>
                <a:srgbClr val="0070C0"/>
              </a:buClr>
              <a:buSzPct val="110000"/>
              <a:buFont typeface="+mj-lt"/>
              <a:buAutoNum type="alphaUcPeriod"/>
            </a:pPr>
            <a:endParaRPr lang="en-US" sz="800" dirty="0">
              <a:solidFill>
                <a:prstClr val="black"/>
              </a:solidFill>
            </a:endParaRPr>
          </a:p>
          <a:p>
            <a:pPr marL="457200" lvl="0" indent="-457200">
              <a:buClr>
                <a:srgbClr val="0070C0"/>
              </a:buClr>
              <a:buSzPct val="110000"/>
              <a:buFont typeface="+mj-lt"/>
              <a:buAutoNum type="alphaUcPeriod"/>
            </a:pPr>
            <a:r>
              <a:rPr lang="en-US" sz="2800" dirty="0" smtClean="0">
                <a:solidFill>
                  <a:prstClr val="black"/>
                </a:solidFill>
              </a:rPr>
              <a:t>Other</a:t>
            </a:r>
            <a:r>
              <a:rPr lang="en-US" sz="2800" dirty="0">
                <a:solidFill>
                  <a:prstClr val="black"/>
                </a:solidFill>
              </a:rPr>
              <a:t>?</a:t>
            </a:r>
          </a:p>
          <a:p>
            <a:pPr marL="0" indent="0">
              <a:buNone/>
            </a:pPr>
            <a:endParaRPr lang="en-US" sz="1800" dirty="0" smtClean="0"/>
          </a:p>
          <a:p>
            <a:endParaRPr lang="en-US" sz="1600" dirty="0"/>
          </a:p>
          <a:p>
            <a:pPr marL="0" indent="0">
              <a:buNone/>
            </a:pPr>
            <a:r>
              <a:rPr lang="en-US" sz="1600" dirty="0"/>
              <a:t> </a:t>
            </a:r>
          </a:p>
          <a:p>
            <a:pPr marL="0" indent="0">
              <a:buNone/>
            </a:pPr>
            <a:r>
              <a:rPr lang="en-US" sz="1400" dirty="0" smtClean="0"/>
              <a:t> </a:t>
            </a:r>
          </a:p>
          <a:p>
            <a:pPr lvl="0"/>
            <a:endParaRPr lang="en-US" sz="1400" dirty="0"/>
          </a:p>
          <a:p>
            <a:pPr marL="0" indent="0">
              <a:buNone/>
            </a:pPr>
            <a:endParaRPr lang="en-US" sz="1400" dirty="0" smtClean="0"/>
          </a:p>
          <a:p>
            <a:pPr marL="0" indent="0">
              <a:buNone/>
            </a:pPr>
            <a:endParaRPr lang="en-US" sz="1400" dirty="0"/>
          </a:p>
          <a:p>
            <a:pPr marL="0" indent="0">
              <a:buNone/>
            </a:pPr>
            <a:endParaRPr lang="en-US" sz="1400" dirty="0"/>
          </a:p>
          <a:p>
            <a:endParaRPr lang="en-US" sz="1400" dirty="0"/>
          </a:p>
        </p:txBody>
      </p:sp>
      <p:sp>
        <p:nvSpPr>
          <p:cNvPr id="7" name="Title 1"/>
          <p:cNvSpPr>
            <a:spLocks noGrp="1"/>
          </p:cNvSpPr>
          <p:nvPr>
            <p:ph type="title"/>
          </p:nvPr>
        </p:nvSpPr>
        <p:spPr>
          <a:xfrm>
            <a:off x="438150" y="381000"/>
            <a:ext cx="8229600" cy="715962"/>
          </a:xfrm>
        </p:spPr>
        <p:txBody>
          <a:bodyPr>
            <a:normAutofit/>
          </a:bodyPr>
          <a:lstStyle/>
          <a:p>
            <a:r>
              <a:rPr lang="en-US" sz="3600" dirty="0" smtClean="0">
                <a:solidFill>
                  <a:srgbClr val="0070C0"/>
                </a:solidFill>
                <a:latin typeface="Arial Black" panose="020B0A04020102020204" pitchFamily="34" charset="0"/>
              </a:rPr>
              <a:t>What Would You Do?</a:t>
            </a:r>
            <a:endParaRPr lang="en-US" sz="3600"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41850731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22</a:t>
            </a:fld>
            <a:endParaRPr lang="en-US"/>
          </a:p>
        </p:txBody>
      </p:sp>
      <p:sp>
        <p:nvSpPr>
          <p:cNvPr id="5" name="Content Placeholder 2"/>
          <p:cNvSpPr txBox="1">
            <a:spLocks/>
          </p:cNvSpPr>
          <p:nvPr/>
        </p:nvSpPr>
        <p:spPr>
          <a:xfrm>
            <a:off x="615950" y="1295400"/>
            <a:ext cx="7924800" cy="472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0" indent="-457200">
              <a:buClr>
                <a:srgbClr val="0070C0"/>
              </a:buClr>
              <a:buSzPct val="110000"/>
              <a:buFont typeface="+mj-lt"/>
              <a:buAutoNum type="alphaUcPeriod"/>
            </a:pPr>
            <a:r>
              <a:rPr lang="en-US" sz="2800" dirty="0">
                <a:solidFill>
                  <a:prstClr val="black"/>
                </a:solidFill>
              </a:rPr>
              <a:t>Activate the </a:t>
            </a:r>
            <a:r>
              <a:rPr lang="en-US" sz="2800" dirty="0" smtClean="0">
                <a:solidFill>
                  <a:prstClr val="black"/>
                </a:solidFill>
              </a:rPr>
              <a:t>Incident </a:t>
            </a:r>
            <a:r>
              <a:rPr lang="en-US" sz="2800" dirty="0">
                <a:solidFill>
                  <a:prstClr val="black"/>
                </a:solidFill>
              </a:rPr>
              <a:t>Response </a:t>
            </a:r>
            <a:r>
              <a:rPr lang="en-US" sz="2800" dirty="0" smtClean="0">
                <a:solidFill>
                  <a:prstClr val="black"/>
                </a:solidFill>
              </a:rPr>
              <a:t>Plan.</a:t>
            </a:r>
          </a:p>
          <a:p>
            <a:pPr marL="457200" lvl="0" indent="-457200">
              <a:buClr>
                <a:srgbClr val="0070C0"/>
              </a:buClr>
              <a:buSzPct val="110000"/>
              <a:buFont typeface="+mj-lt"/>
              <a:buAutoNum type="alphaUcPeriod"/>
            </a:pPr>
            <a:endParaRPr lang="en-US" sz="800" dirty="0">
              <a:solidFill>
                <a:prstClr val="black"/>
              </a:solidFill>
            </a:endParaRPr>
          </a:p>
          <a:p>
            <a:pPr marL="457200" lvl="0" indent="-457200">
              <a:buClr>
                <a:srgbClr val="0070C0"/>
              </a:buClr>
              <a:buSzPct val="110000"/>
              <a:buFont typeface="+mj-lt"/>
              <a:buAutoNum type="alphaUcPeriod"/>
            </a:pPr>
            <a:r>
              <a:rPr lang="en-US" sz="2800" dirty="0">
                <a:solidFill>
                  <a:prstClr val="black"/>
                </a:solidFill>
              </a:rPr>
              <a:t>Notify primary regulator and law </a:t>
            </a:r>
            <a:r>
              <a:rPr lang="en-US" sz="2800" dirty="0" smtClean="0">
                <a:solidFill>
                  <a:prstClr val="black"/>
                </a:solidFill>
              </a:rPr>
              <a:t>enforcement.</a:t>
            </a:r>
            <a:endParaRPr lang="en-US" sz="2800" dirty="0">
              <a:solidFill>
                <a:prstClr val="black"/>
              </a:solidFill>
            </a:endParaRPr>
          </a:p>
          <a:p>
            <a:pPr marL="457200" lvl="0" indent="-457200" algn="just">
              <a:buClr>
                <a:srgbClr val="0070C0"/>
              </a:buClr>
              <a:buFont typeface="+mj-lt"/>
              <a:buAutoNum type="alphaUcPeriod"/>
            </a:pPr>
            <a:endParaRPr lang="en-US" sz="800" dirty="0" smtClean="0">
              <a:solidFill>
                <a:prstClr val="black"/>
              </a:solidFill>
            </a:endParaRPr>
          </a:p>
          <a:p>
            <a:pPr marL="457200" indent="-457200" algn="just">
              <a:buClr>
                <a:srgbClr val="0070C0"/>
              </a:buClr>
              <a:buFont typeface="+mj-lt"/>
              <a:buAutoNum type="alphaUcPeriod"/>
            </a:pPr>
            <a:r>
              <a:rPr lang="en-US" sz="2800" dirty="0">
                <a:solidFill>
                  <a:prstClr val="black"/>
                </a:solidFill>
              </a:rPr>
              <a:t>Return the $</a:t>
            </a:r>
            <a:r>
              <a:rPr lang="en-US" sz="2800" dirty="0" smtClean="0">
                <a:solidFill>
                  <a:prstClr val="black"/>
                </a:solidFill>
              </a:rPr>
              <a:t>230,000 to the customer’s account so they can meet payroll.</a:t>
            </a:r>
            <a:endParaRPr lang="en-US" sz="2800" dirty="0">
              <a:solidFill>
                <a:prstClr val="black"/>
              </a:solidFill>
            </a:endParaRPr>
          </a:p>
          <a:p>
            <a:pPr marL="457200" lvl="0" indent="-457200" algn="just">
              <a:buClr>
                <a:srgbClr val="0070C0"/>
              </a:buClr>
              <a:buFont typeface="+mj-lt"/>
              <a:buAutoNum type="alphaUcPeriod"/>
            </a:pPr>
            <a:r>
              <a:rPr lang="en-US" sz="2800" dirty="0" smtClean="0">
                <a:solidFill>
                  <a:prstClr val="black"/>
                </a:solidFill>
              </a:rPr>
              <a:t>Hire an outside expert to </a:t>
            </a:r>
            <a:r>
              <a:rPr lang="en-US" sz="2800" dirty="0">
                <a:solidFill>
                  <a:prstClr val="black"/>
                </a:solidFill>
              </a:rPr>
              <a:t>conduct an investigation and forensics </a:t>
            </a:r>
            <a:r>
              <a:rPr lang="en-US" sz="2800" dirty="0" smtClean="0">
                <a:solidFill>
                  <a:prstClr val="black"/>
                </a:solidFill>
              </a:rPr>
              <a:t>analysis. </a:t>
            </a:r>
            <a:endParaRPr lang="en-US" sz="800" dirty="0" smtClean="0">
              <a:solidFill>
                <a:prstClr val="black"/>
              </a:solidFill>
            </a:endParaRPr>
          </a:p>
          <a:p>
            <a:pPr marL="457200" lvl="0" indent="-457200">
              <a:buClr>
                <a:srgbClr val="0070C0"/>
              </a:buClr>
              <a:buSzPct val="110000"/>
              <a:buFont typeface="+mj-lt"/>
              <a:buAutoNum type="alphaUcPeriod"/>
            </a:pPr>
            <a:endParaRPr lang="en-US" sz="800" dirty="0" smtClean="0">
              <a:solidFill>
                <a:prstClr val="black"/>
              </a:solidFill>
            </a:endParaRPr>
          </a:p>
          <a:p>
            <a:pPr marL="457200" lvl="0" indent="-457200">
              <a:buClr>
                <a:srgbClr val="0070C0"/>
              </a:buClr>
              <a:buSzPct val="110000"/>
              <a:buFont typeface="+mj-lt"/>
              <a:buAutoNum type="alphaUcPeriod"/>
            </a:pPr>
            <a:r>
              <a:rPr lang="en-US" sz="2800" dirty="0" smtClean="0">
                <a:solidFill>
                  <a:prstClr val="black"/>
                </a:solidFill>
              </a:rPr>
              <a:t>Review </a:t>
            </a:r>
            <a:r>
              <a:rPr lang="en-US" sz="2800" dirty="0">
                <a:solidFill>
                  <a:prstClr val="black"/>
                </a:solidFill>
              </a:rPr>
              <a:t>insurance </a:t>
            </a:r>
            <a:r>
              <a:rPr lang="en-US" sz="2800" dirty="0" smtClean="0">
                <a:solidFill>
                  <a:prstClr val="black"/>
                </a:solidFill>
              </a:rPr>
              <a:t>coverage.</a:t>
            </a:r>
          </a:p>
          <a:p>
            <a:pPr marL="457200" lvl="0" indent="-457200">
              <a:buClr>
                <a:srgbClr val="0070C0"/>
              </a:buClr>
              <a:buSzPct val="110000"/>
              <a:buFont typeface="+mj-lt"/>
              <a:buAutoNum type="alphaUcPeriod"/>
            </a:pPr>
            <a:endParaRPr lang="en-US" sz="800" dirty="0">
              <a:solidFill>
                <a:prstClr val="black"/>
              </a:solidFill>
            </a:endParaRPr>
          </a:p>
          <a:p>
            <a:pPr marL="457200" lvl="0" indent="-457200">
              <a:buClr>
                <a:srgbClr val="0070C0"/>
              </a:buClr>
              <a:buSzPct val="110000"/>
              <a:buFont typeface="+mj-lt"/>
              <a:buAutoNum type="alphaUcPeriod"/>
            </a:pPr>
            <a:r>
              <a:rPr lang="en-US" sz="2800" dirty="0" smtClean="0">
                <a:solidFill>
                  <a:prstClr val="black"/>
                </a:solidFill>
              </a:rPr>
              <a:t>Other</a:t>
            </a:r>
            <a:r>
              <a:rPr lang="en-US" sz="2800" dirty="0">
                <a:solidFill>
                  <a:prstClr val="black"/>
                </a:solidFill>
              </a:rPr>
              <a:t>?</a:t>
            </a:r>
          </a:p>
          <a:p>
            <a:pPr marL="0" indent="0">
              <a:buNone/>
            </a:pPr>
            <a:endParaRPr lang="en-US" sz="1800" dirty="0" smtClean="0"/>
          </a:p>
          <a:p>
            <a:endParaRPr lang="en-US" sz="1600" dirty="0"/>
          </a:p>
          <a:p>
            <a:pPr marL="0" indent="0">
              <a:buNone/>
            </a:pPr>
            <a:r>
              <a:rPr lang="en-US" sz="1600" dirty="0"/>
              <a:t> </a:t>
            </a:r>
          </a:p>
          <a:p>
            <a:pPr marL="0" indent="0">
              <a:buNone/>
            </a:pPr>
            <a:r>
              <a:rPr lang="en-US" sz="1400" dirty="0" smtClean="0"/>
              <a:t> </a:t>
            </a:r>
          </a:p>
          <a:p>
            <a:pPr lvl="0"/>
            <a:endParaRPr lang="en-US" sz="1400" dirty="0"/>
          </a:p>
          <a:p>
            <a:pPr marL="0" indent="0">
              <a:buNone/>
            </a:pPr>
            <a:endParaRPr lang="en-US" sz="1400" dirty="0" smtClean="0"/>
          </a:p>
          <a:p>
            <a:pPr marL="0" indent="0">
              <a:buNone/>
            </a:pPr>
            <a:endParaRPr lang="en-US" sz="1400" dirty="0"/>
          </a:p>
          <a:p>
            <a:pPr marL="0" indent="0">
              <a:buNone/>
            </a:pPr>
            <a:endParaRPr lang="en-US" sz="1400" dirty="0"/>
          </a:p>
          <a:p>
            <a:endParaRPr lang="en-US" sz="1400" dirty="0"/>
          </a:p>
        </p:txBody>
      </p:sp>
      <p:sp>
        <p:nvSpPr>
          <p:cNvPr id="7" name="Title 1"/>
          <p:cNvSpPr>
            <a:spLocks noGrp="1"/>
          </p:cNvSpPr>
          <p:nvPr>
            <p:ph type="title"/>
          </p:nvPr>
        </p:nvSpPr>
        <p:spPr>
          <a:xfrm>
            <a:off x="438150" y="381000"/>
            <a:ext cx="8229600" cy="715962"/>
          </a:xfrm>
        </p:spPr>
        <p:txBody>
          <a:bodyPr>
            <a:normAutofit/>
          </a:bodyPr>
          <a:lstStyle/>
          <a:p>
            <a:r>
              <a:rPr lang="en-US" sz="3600" dirty="0" smtClean="0">
                <a:solidFill>
                  <a:srgbClr val="0070C0"/>
                </a:solidFill>
                <a:latin typeface="Arial Black" panose="020B0A04020102020204" pitchFamily="34" charset="0"/>
              </a:rPr>
              <a:t>Why or Why Not?</a:t>
            </a:r>
            <a:endParaRPr lang="en-US" sz="3600"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14635854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
        <p:nvSpPr>
          <p:cNvPr id="3" name="Content Placeholder 2"/>
          <p:cNvSpPr>
            <a:spLocks noGrp="1"/>
          </p:cNvSpPr>
          <p:nvPr>
            <p:ph idx="1"/>
          </p:nvPr>
        </p:nvSpPr>
        <p:spPr>
          <a:xfrm>
            <a:off x="685800" y="1524000"/>
            <a:ext cx="7010400" cy="4038600"/>
          </a:xfrm>
        </p:spPr>
        <p:txBody>
          <a:bodyPr>
            <a:normAutofit/>
          </a:bodyPr>
          <a:lstStyle/>
          <a:p>
            <a:pPr marL="514350" indent="-514350">
              <a:buFont typeface="+mj-lt"/>
              <a:buAutoNum type="arabicPeriod"/>
            </a:pPr>
            <a:r>
              <a:rPr lang="en-US" sz="2800" b="1" dirty="0" smtClean="0">
                <a:solidFill>
                  <a:schemeClr val="tx2">
                    <a:lumMod val="60000"/>
                    <a:lumOff val="40000"/>
                  </a:schemeClr>
                </a:solidFill>
                <a:cs typeface="Arial" panose="020B0604020202020204" pitchFamily="34" charset="0"/>
              </a:rPr>
              <a:t> </a:t>
            </a:r>
            <a:r>
              <a:rPr lang="en-US" sz="2800" b="1" dirty="0" smtClean="0">
                <a:cs typeface="Arial" panose="020B0604020202020204" pitchFamily="34" charset="0"/>
              </a:rPr>
              <a:t>Delayed</a:t>
            </a:r>
            <a:r>
              <a:rPr lang="en-US" sz="2800" b="1" dirty="0" smtClean="0">
                <a:solidFill>
                  <a:schemeClr val="tx2">
                    <a:lumMod val="60000"/>
                    <a:lumOff val="40000"/>
                  </a:schemeClr>
                </a:solidFill>
                <a:cs typeface="Arial" panose="020B0604020202020204" pitchFamily="34" charset="0"/>
              </a:rPr>
              <a:t> </a:t>
            </a:r>
            <a:r>
              <a:rPr lang="en-US" sz="2800" b="1" dirty="0" smtClean="0">
                <a:cs typeface="Arial" panose="020B0604020202020204" pitchFamily="34" charset="0"/>
              </a:rPr>
              <a:t>Audit</a:t>
            </a:r>
            <a:r>
              <a:rPr lang="en-US" sz="2800" b="1" dirty="0" smtClean="0">
                <a:solidFill>
                  <a:schemeClr val="tx2">
                    <a:lumMod val="60000"/>
                    <a:lumOff val="40000"/>
                  </a:schemeClr>
                </a:solidFill>
                <a:cs typeface="Arial" panose="020B0604020202020204" pitchFamily="34" charset="0"/>
              </a:rPr>
              <a:t> </a:t>
            </a:r>
            <a:r>
              <a:rPr lang="en-US" sz="2800" b="1" dirty="0" smtClean="0">
                <a:cs typeface="Arial" panose="020B0604020202020204" pitchFamily="34" charset="0"/>
              </a:rPr>
              <a:t>Action</a:t>
            </a:r>
          </a:p>
          <a:p>
            <a:pPr marL="514350" indent="-514350">
              <a:buFont typeface="+mj-lt"/>
              <a:buAutoNum type="arabicPeriod"/>
            </a:pPr>
            <a:endParaRPr lang="en-US" sz="1200" b="1" dirty="0" smtClean="0">
              <a:solidFill>
                <a:schemeClr val="tx2">
                  <a:lumMod val="60000"/>
                  <a:lumOff val="40000"/>
                </a:schemeClr>
              </a:solidFill>
              <a:cs typeface="Arial" panose="020B0604020202020204" pitchFamily="34" charset="0"/>
            </a:endParaRPr>
          </a:p>
          <a:p>
            <a:pPr marL="514350" indent="-514350">
              <a:buFont typeface="+mj-lt"/>
              <a:buAutoNum type="arabicPeriod"/>
            </a:pPr>
            <a:endParaRPr lang="en-US" sz="1200" b="1" dirty="0" smtClean="0">
              <a:solidFill>
                <a:schemeClr val="tx2">
                  <a:lumMod val="60000"/>
                  <a:lumOff val="40000"/>
                </a:schemeClr>
              </a:solidFill>
              <a:cs typeface="Arial" panose="020B0604020202020204" pitchFamily="34" charset="0"/>
            </a:endParaRPr>
          </a:p>
          <a:p>
            <a:pPr marL="514350" indent="-514350">
              <a:buFont typeface="+mj-lt"/>
              <a:buAutoNum type="arabicPeriod"/>
            </a:pPr>
            <a:r>
              <a:rPr lang="en-US" sz="2800" b="1" dirty="0" smtClean="0">
                <a:solidFill>
                  <a:schemeClr val="tx2">
                    <a:lumMod val="60000"/>
                    <a:lumOff val="40000"/>
                  </a:schemeClr>
                </a:solidFill>
                <a:cs typeface="Arial" panose="020B0604020202020204" pitchFamily="34" charset="0"/>
              </a:rPr>
              <a:t> </a:t>
            </a:r>
            <a:r>
              <a:rPr lang="en-US" sz="2800" b="1" dirty="0" smtClean="0">
                <a:cs typeface="Arial" panose="020B0604020202020204" pitchFamily="34" charset="0"/>
              </a:rPr>
              <a:t>Internet and System Disruption</a:t>
            </a:r>
          </a:p>
          <a:p>
            <a:pPr marL="548640" indent="0">
              <a:spcBef>
                <a:spcPts val="0"/>
              </a:spcBef>
            </a:pPr>
            <a:r>
              <a:rPr lang="en-US" sz="2000" dirty="0" smtClean="0">
                <a:solidFill>
                  <a:schemeClr val="tx2">
                    <a:lumMod val="60000"/>
                    <a:lumOff val="40000"/>
                  </a:schemeClr>
                </a:solidFill>
                <a:cs typeface="Arial" panose="020B0604020202020204" pitchFamily="34" charset="0"/>
              </a:rPr>
              <a:t>  </a:t>
            </a:r>
            <a:r>
              <a:rPr lang="en-US" sz="2000" dirty="0" smtClean="0">
                <a:cs typeface="Arial" panose="020B0604020202020204" pitchFamily="34" charset="0"/>
              </a:rPr>
              <a:t>Incident </a:t>
            </a:r>
            <a:r>
              <a:rPr lang="en-US" sz="2000" dirty="0">
                <a:cs typeface="Arial" panose="020B0604020202020204" pitchFamily="34" charset="0"/>
              </a:rPr>
              <a:t>Response testing and </a:t>
            </a:r>
            <a:r>
              <a:rPr lang="en-US" sz="2000" dirty="0" smtClean="0">
                <a:cs typeface="Arial" panose="020B0604020202020204" pitchFamily="34" charset="0"/>
              </a:rPr>
              <a:t>updating</a:t>
            </a:r>
          </a:p>
          <a:p>
            <a:pPr marL="731520" indent="-457200">
              <a:spcBef>
                <a:spcPts val="0"/>
              </a:spcBef>
              <a:buFont typeface="+mj-lt"/>
              <a:buAutoNum type="arabicPeriod"/>
            </a:pPr>
            <a:endParaRPr lang="en-US" sz="1200" dirty="0" smtClean="0">
              <a:solidFill>
                <a:schemeClr val="tx2">
                  <a:lumMod val="60000"/>
                  <a:lumOff val="40000"/>
                </a:schemeClr>
              </a:solidFill>
              <a:cs typeface="Arial" panose="020B0604020202020204" pitchFamily="34" charset="0"/>
            </a:endParaRPr>
          </a:p>
          <a:p>
            <a:pPr marL="731520" indent="-457200">
              <a:spcBef>
                <a:spcPts val="0"/>
              </a:spcBef>
              <a:buFont typeface="+mj-lt"/>
              <a:buAutoNum type="arabicPeriod"/>
            </a:pPr>
            <a:endParaRPr lang="en-US" sz="1200" dirty="0" smtClean="0">
              <a:solidFill>
                <a:schemeClr val="tx2">
                  <a:lumMod val="60000"/>
                  <a:lumOff val="40000"/>
                </a:schemeClr>
              </a:solidFill>
              <a:cs typeface="Arial" panose="020B0604020202020204" pitchFamily="34" charset="0"/>
            </a:endParaRPr>
          </a:p>
          <a:p>
            <a:pPr marL="514350" lvl="0" indent="-514350">
              <a:buFont typeface="+mj-lt"/>
              <a:buAutoNum type="arabicPeriod" startAt="3"/>
            </a:pPr>
            <a:r>
              <a:rPr lang="en-US" sz="2800" b="1" dirty="0" smtClean="0">
                <a:solidFill>
                  <a:schemeClr val="tx2">
                    <a:lumMod val="60000"/>
                    <a:lumOff val="40000"/>
                  </a:schemeClr>
                </a:solidFill>
                <a:cs typeface="Arial" panose="020B0604020202020204" pitchFamily="34" charset="0"/>
              </a:rPr>
              <a:t> </a:t>
            </a:r>
            <a:r>
              <a:rPr lang="en-US" sz="2800" b="1" dirty="0" smtClean="0">
                <a:cs typeface="Arial" panose="020B0604020202020204" pitchFamily="34" charset="0"/>
              </a:rPr>
              <a:t>Fraudulent Wire Transfer</a:t>
            </a:r>
            <a:endParaRPr lang="en-US" sz="2800" b="1" dirty="0">
              <a:cs typeface="Arial" panose="020B0604020202020204" pitchFamily="34" charset="0"/>
            </a:endParaRPr>
          </a:p>
          <a:p>
            <a:pPr marL="548640" lvl="0" indent="0">
              <a:spcBef>
                <a:spcPts val="0"/>
              </a:spcBef>
            </a:pPr>
            <a:r>
              <a:rPr lang="en-US" sz="2000" dirty="0" smtClean="0">
                <a:solidFill>
                  <a:schemeClr val="tx2">
                    <a:lumMod val="60000"/>
                    <a:lumOff val="40000"/>
                  </a:schemeClr>
                </a:solidFill>
                <a:cs typeface="Arial" panose="020B0604020202020204" pitchFamily="34" charset="0"/>
              </a:rPr>
              <a:t>  </a:t>
            </a:r>
            <a:r>
              <a:rPr lang="en-US" sz="2000" dirty="0" smtClean="0">
                <a:cs typeface="Arial" panose="020B0604020202020204" pitchFamily="34" charset="0"/>
              </a:rPr>
              <a:t>Incident </a:t>
            </a:r>
            <a:r>
              <a:rPr lang="en-US" sz="2000" dirty="0">
                <a:cs typeface="Arial" panose="020B0604020202020204" pitchFamily="34" charset="0"/>
              </a:rPr>
              <a:t>Response testing and </a:t>
            </a:r>
            <a:r>
              <a:rPr lang="en-US" sz="2000" dirty="0" smtClean="0">
                <a:cs typeface="Arial" panose="020B0604020202020204" pitchFamily="34" charset="0"/>
              </a:rPr>
              <a:t>updating</a:t>
            </a:r>
          </a:p>
          <a:p>
            <a:pPr marL="548640" lvl="0" indent="0">
              <a:spcBef>
                <a:spcPts val="0"/>
              </a:spcBef>
            </a:pPr>
            <a:r>
              <a:rPr lang="en-US" sz="2000" dirty="0" smtClean="0">
                <a:solidFill>
                  <a:schemeClr val="tx2">
                    <a:lumMod val="60000"/>
                    <a:lumOff val="40000"/>
                  </a:schemeClr>
                </a:solidFill>
                <a:cs typeface="Arial" panose="020B0604020202020204" pitchFamily="34" charset="0"/>
              </a:rPr>
              <a:t>  </a:t>
            </a:r>
            <a:r>
              <a:rPr lang="en-US" sz="2000" dirty="0" smtClean="0">
                <a:cs typeface="Arial" panose="020B0604020202020204" pitchFamily="34" charset="0"/>
              </a:rPr>
              <a:t>Wire </a:t>
            </a:r>
            <a:r>
              <a:rPr lang="en-US" sz="2000" dirty="0">
                <a:cs typeface="Arial" panose="020B0604020202020204" pitchFamily="34" charset="0"/>
              </a:rPr>
              <a:t>procedures </a:t>
            </a:r>
            <a:r>
              <a:rPr lang="en-US" sz="2000" dirty="0" smtClean="0">
                <a:cs typeface="Arial" panose="020B0604020202020204" pitchFamily="34" charset="0"/>
              </a:rPr>
              <a:t>training</a:t>
            </a:r>
          </a:p>
          <a:p>
            <a:pPr marL="548640" lvl="0" indent="0">
              <a:spcBef>
                <a:spcPts val="0"/>
              </a:spcBef>
            </a:pPr>
            <a:r>
              <a:rPr lang="en-US" sz="2000" dirty="0" smtClean="0">
                <a:solidFill>
                  <a:schemeClr val="tx2">
                    <a:lumMod val="60000"/>
                    <a:lumOff val="40000"/>
                  </a:schemeClr>
                </a:solidFill>
                <a:cs typeface="Arial" panose="020B0604020202020204" pitchFamily="34" charset="0"/>
              </a:rPr>
              <a:t>  </a:t>
            </a:r>
            <a:r>
              <a:rPr lang="en-US" sz="2000" dirty="0" smtClean="0">
                <a:cs typeface="Arial" panose="020B0604020202020204" pitchFamily="34" charset="0"/>
              </a:rPr>
              <a:t>Insurance </a:t>
            </a:r>
            <a:r>
              <a:rPr lang="en-US" sz="2000" dirty="0">
                <a:cs typeface="Arial" panose="020B0604020202020204" pitchFamily="34" charset="0"/>
              </a:rPr>
              <a:t>review related to </a:t>
            </a:r>
            <a:r>
              <a:rPr lang="en-US" sz="2000" dirty="0" smtClean="0">
                <a:cs typeface="Arial" panose="020B0604020202020204" pitchFamily="34" charset="0"/>
              </a:rPr>
              <a:t>Cybersecurity</a:t>
            </a:r>
            <a:endParaRPr lang="en-US" sz="2000" dirty="0">
              <a:cs typeface="Arial" panose="020B0604020202020204" pitchFamily="34" charset="0"/>
            </a:endParaRPr>
          </a:p>
        </p:txBody>
      </p:sp>
      <p:sp>
        <p:nvSpPr>
          <p:cNvPr id="2" name="Title 1"/>
          <p:cNvSpPr>
            <a:spLocks noGrp="1"/>
          </p:cNvSpPr>
          <p:nvPr>
            <p:ph type="title"/>
          </p:nvPr>
        </p:nvSpPr>
        <p:spPr>
          <a:xfrm>
            <a:off x="457200" y="0"/>
            <a:ext cx="8229600" cy="1143000"/>
          </a:xfrm>
        </p:spPr>
        <p:txBody>
          <a:bodyPr>
            <a:normAutofit/>
          </a:bodyPr>
          <a:lstStyle/>
          <a:p>
            <a:r>
              <a:rPr lang="en-US" sz="3600" dirty="0" smtClean="0">
                <a:solidFill>
                  <a:srgbClr val="0070C0"/>
                </a:solidFill>
                <a:latin typeface="Arial Black" panose="020B0A04020102020204" pitchFamily="34" charset="0"/>
              </a:rPr>
              <a:t>Exercise Scenario Summary</a:t>
            </a:r>
            <a:endParaRPr lang="en-US" sz="3600"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196538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Effect transition="in" filter="fade">
                                      <p:cBhvr>
                                        <p:cTn id="15" dur="500"/>
                                        <p:tgtEl>
                                          <p:spTgt spid="3">
                                            <p:txEl>
                                              <p:pRg st="9" end="9"/>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0" end="10"/>
                                            </p:txEl>
                                          </p:spTgt>
                                        </p:tgtEl>
                                        <p:attrNameLst>
                                          <p:attrName>style.visibility</p:attrName>
                                        </p:attrNameLst>
                                      </p:cBhvr>
                                      <p:to>
                                        <p:strVal val="visible"/>
                                      </p:to>
                                    </p:set>
                                    <p:animEffect transition="in" filter="fade">
                                      <p:cBhvr>
                                        <p:cTn id="1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24</a:t>
            </a:fld>
            <a:endParaRPr lang="en-US"/>
          </a:p>
        </p:txBody>
      </p:sp>
      <p:sp>
        <p:nvSpPr>
          <p:cNvPr id="5" name="Content Placeholder 2"/>
          <p:cNvSpPr txBox="1">
            <a:spLocks/>
          </p:cNvSpPr>
          <p:nvPr/>
        </p:nvSpPr>
        <p:spPr>
          <a:xfrm>
            <a:off x="1066800" y="1600200"/>
            <a:ext cx="680085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b="1" dirty="0" smtClean="0"/>
              <a:t>Culture of Security</a:t>
            </a:r>
          </a:p>
          <a:p>
            <a:pPr marL="1200150" lvl="1"/>
            <a:endParaRPr lang="en-US" sz="1100" dirty="0" smtClean="0"/>
          </a:p>
          <a:p>
            <a:pPr marL="1371600" lvl="1" indent="-457200">
              <a:buFont typeface="Arial" panose="020B0604020202020204" pitchFamily="34" charset="0"/>
              <a:buChar char="•"/>
            </a:pPr>
            <a:r>
              <a:rPr lang="en-US" dirty="0" smtClean="0"/>
              <a:t>Tone </a:t>
            </a:r>
            <a:r>
              <a:rPr lang="en-US" dirty="0"/>
              <a:t>from the Top</a:t>
            </a:r>
          </a:p>
          <a:p>
            <a:pPr marL="1371600" lvl="1" indent="-457200">
              <a:buFont typeface="Arial" panose="020B0604020202020204" pitchFamily="34" charset="0"/>
              <a:buChar char="•"/>
            </a:pPr>
            <a:r>
              <a:rPr lang="en-US" dirty="0" smtClean="0"/>
              <a:t>Educate </a:t>
            </a:r>
            <a:r>
              <a:rPr lang="en-US" dirty="0"/>
              <a:t>staff &amp; customers</a:t>
            </a:r>
          </a:p>
          <a:p>
            <a:pPr marL="1371600" lvl="1" indent="-457200">
              <a:buFont typeface="Arial" panose="020B0604020202020204" pitchFamily="34" charset="0"/>
              <a:buChar char="•"/>
            </a:pPr>
            <a:r>
              <a:rPr lang="en-US" dirty="0"/>
              <a:t>Incident Response Plan </a:t>
            </a:r>
          </a:p>
          <a:p>
            <a:pPr marL="1371600" lvl="1" indent="-457200">
              <a:buFont typeface="Arial" panose="020B0604020202020204" pitchFamily="34" charset="0"/>
              <a:buChar char="•"/>
            </a:pPr>
            <a:r>
              <a:rPr lang="en-US" dirty="0" smtClean="0"/>
              <a:t>Realistic Testing of Plans</a:t>
            </a:r>
          </a:p>
          <a:p>
            <a:pPr marL="1371600" lvl="1" indent="-457200">
              <a:buFont typeface="Arial" panose="020B0604020202020204" pitchFamily="34" charset="0"/>
              <a:buChar char="•"/>
            </a:pPr>
            <a:r>
              <a:rPr lang="en-US" dirty="0" smtClean="0"/>
              <a:t>Review Insurance </a:t>
            </a:r>
          </a:p>
          <a:p>
            <a:pPr marL="1371600" lvl="1" indent="-457200">
              <a:buFont typeface="Arial" panose="020B0604020202020204" pitchFamily="34" charset="0"/>
              <a:buChar char="•"/>
            </a:pPr>
            <a:r>
              <a:rPr lang="en-US" dirty="0" smtClean="0"/>
              <a:t>Threat </a:t>
            </a:r>
            <a:r>
              <a:rPr lang="en-US" dirty="0"/>
              <a:t>intelligence and collaboration</a:t>
            </a:r>
            <a:endParaRPr lang="en-US" sz="4800" dirty="0"/>
          </a:p>
          <a:p>
            <a:pPr marL="1200150" lvl="1"/>
            <a:endParaRPr lang="en-US" dirty="0"/>
          </a:p>
          <a:p>
            <a:pPr marL="1200150" lvl="1"/>
            <a:endParaRPr lang="en-US" dirty="0" smtClean="0"/>
          </a:p>
          <a:p>
            <a:pPr marL="0" indent="0">
              <a:buNone/>
            </a:pPr>
            <a:r>
              <a:rPr lang="en-US" sz="1600" dirty="0"/>
              <a:t> </a:t>
            </a:r>
          </a:p>
          <a:p>
            <a:pPr marL="0" indent="0">
              <a:buNone/>
            </a:pPr>
            <a:r>
              <a:rPr lang="en-US" sz="1400" dirty="0" smtClean="0"/>
              <a:t> </a:t>
            </a:r>
          </a:p>
          <a:p>
            <a:pPr lvl="0"/>
            <a:endParaRPr lang="en-US" sz="1400" dirty="0"/>
          </a:p>
          <a:p>
            <a:pPr marL="0" indent="0">
              <a:buNone/>
            </a:pPr>
            <a:endParaRPr lang="en-US" sz="1400" dirty="0" smtClean="0"/>
          </a:p>
          <a:p>
            <a:pPr marL="0" indent="0">
              <a:buNone/>
            </a:pPr>
            <a:endParaRPr lang="en-US" sz="1400" dirty="0"/>
          </a:p>
          <a:p>
            <a:pPr marL="0" indent="0">
              <a:buNone/>
            </a:pPr>
            <a:endParaRPr lang="en-US" sz="1400" dirty="0"/>
          </a:p>
          <a:p>
            <a:endParaRPr lang="en-US" sz="1400" dirty="0"/>
          </a:p>
        </p:txBody>
      </p:sp>
      <p:sp>
        <p:nvSpPr>
          <p:cNvPr id="7" name="Title 1"/>
          <p:cNvSpPr>
            <a:spLocks noGrp="1"/>
          </p:cNvSpPr>
          <p:nvPr>
            <p:ph type="title"/>
          </p:nvPr>
        </p:nvSpPr>
        <p:spPr>
          <a:xfrm>
            <a:off x="466725" y="228600"/>
            <a:ext cx="8458200" cy="944562"/>
          </a:xfrm>
        </p:spPr>
        <p:txBody>
          <a:bodyPr>
            <a:noAutofit/>
          </a:bodyPr>
          <a:lstStyle/>
          <a:p>
            <a:r>
              <a:rPr lang="en-US" sz="3600" dirty="0" smtClean="0">
                <a:solidFill>
                  <a:srgbClr val="0070C0"/>
                </a:solidFill>
                <a:latin typeface="Arial Black" panose="020B0A04020102020204" pitchFamily="34" charset="0"/>
              </a:rPr>
              <a:t>Executive Leadership of Cybersecurity</a:t>
            </a:r>
            <a:endParaRPr lang="en-US" sz="3600"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216808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6" name="Rounded Rectangle 5" descr="Red Square to point out where Cybersecurity Awareness is on FFIEC website"/>
          <p:cNvSpPr/>
          <p:nvPr/>
        </p:nvSpPr>
        <p:spPr>
          <a:xfrm>
            <a:off x="6934200" y="5207000"/>
            <a:ext cx="1828800" cy="3810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icture of resource page on FFIEC websit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685800"/>
            <a:ext cx="8534400" cy="56388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276600" y="25400"/>
            <a:ext cx="2590800" cy="715962"/>
          </a:xfrm>
        </p:spPr>
        <p:txBody>
          <a:bodyPr>
            <a:normAutofit fontScale="90000"/>
          </a:bodyPr>
          <a:lstStyle/>
          <a:p>
            <a:r>
              <a:rPr lang="en-US" sz="3600" dirty="0" smtClean="0">
                <a:solidFill>
                  <a:srgbClr val="0070C0"/>
                </a:solidFill>
                <a:latin typeface="Arial Rounded MT Bold" panose="020F0704030504030204" pitchFamily="34" charset="0"/>
                <a:hlinkClick r:id="rId4"/>
              </a:rPr>
              <a:t>FFIEC.GOV</a:t>
            </a:r>
            <a:endParaRPr lang="en-US" sz="3600" dirty="0">
              <a:solidFill>
                <a:srgbClr val="0070C0"/>
              </a:solidFill>
              <a:latin typeface="Arial Rounded MT Bold" panose="020F0704030504030204" pitchFamily="34" charset="0"/>
            </a:endParaRPr>
          </a:p>
        </p:txBody>
      </p:sp>
    </p:spTree>
    <p:extLst>
      <p:ext uri="{BB962C8B-B14F-4D97-AF65-F5344CB8AC3E}">
        <p14:creationId xmlns:p14="http://schemas.microsoft.com/office/powerpoint/2010/main" val="120088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3</a:t>
            </a:fld>
            <a:endParaRPr lang="en-US">
              <a:solidFill>
                <a:prstClr val="black">
                  <a:tint val="75000"/>
                </a:prstClr>
              </a:solidFill>
            </a:endParaRPr>
          </a:p>
        </p:txBody>
      </p:sp>
      <p:sp>
        <p:nvSpPr>
          <p:cNvPr id="2" name="Title 1" descr="September 2014&#10;IT Audit Report"/>
          <p:cNvSpPr>
            <a:spLocks noGrp="1"/>
          </p:cNvSpPr>
          <p:nvPr>
            <p:ph type="title"/>
          </p:nvPr>
        </p:nvSpPr>
        <p:spPr>
          <a:xfrm>
            <a:off x="1066800" y="3118435"/>
            <a:ext cx="7543800" cy="1981200"/>
          </a:xfrm>
          <a:effectLst>
            <a:softEdge rad="12700"/>
          </a:effectLst>
          <a:scene3d>
            <a:camera prst="orthographicFront"/>
            <a:lightRig rig="threePt" dir="t"/>
          </a:scene3d>
          <a:sp3d>
            <a:bevelT w="139700" prst="cross"/>
          </a:sp3d>
        </p:spPr>
        <p:txBody>
          <a:bodyPr>
            <a:normAutofit/>
          </a:bodyPr>
          <a:lstStyle/>
          <a:p>
            <a:r>
              <a:rPr lang="en-US" sz="4800" b="1" dirty="0" smtClean="0">
                <a:solidFill>
                  <a:srgbClr val="0070C0"/>
                </a:solidFill>
                <a:latin typeface="+mn-lt"/>
              </a:rPr>
              <a:t>September 2014</a:t>
            </a:r>
            <a:br>
              <a:rPr lang="en-US" sz="4800" b="1" dirty="0" smtClean="0">
                <a:solidFill>
                  <a:srgbClr val="0070C0"/>
                </a:solidFill>
                <a:latin typeface="+mn-lt"/>
              </a:rPr>
            </a:br>
            <a:r>
              <a:rPr lang="en-US" sz="4800" b="1" dirty="0" smtClean="0">
                <a:solidFill>
                  <a:srgbClr val="0070C0"/>
                </a:solidFill>
                <a:latin typeface="+mn-lt"/>
              </a:rPr>
              <a:t>IT Audit Report</a:t>
            </a:r>
            <a:endParaRPr lang="en-US" sz="4800" b="1" dirty="0">
              <a:solidFill>
                <a:srgbClr val="0070C0"/>
              </a:solidFill>
              <a:latin typeface="+mn-lt"/>
            </a:endParaRPr>
          </a:p>
        </p:txBody>
      </p:sp>
      <p:pic>
        <p:nvPicPr>
          <p:cNvPr id="4" name="Picture 3" descr="ELOC Bank" title="ELOC Ban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066801"/>
            <a:ext cx="2133600" cy="1734490"/>
          </a:xfrm>
          <a:prstGeom prst="rect">
            <a:avLst/>
          </a:prstGeom>
        </p:spPr>
      </p:pic>
      <p:sp>
        <p:nvSpPr>
          <p:cNvPr id="3" name="TextBox 2"/>
          <p:cNvSpPr txBox="1"/>
          <p:nvPr/>
        </p:nvSpPr>
        <p:spPr>
          <a:xfrm>
            <a:off x="3352800" y="1620853"/>
            <a:ext cx="4842662" cy="830997"/>
          </a:xfrm>
          <a:prstGeom prst="rect">
            <a:avLst/>
          </a:prstGeom>
          <a:noFill/>
        </p:spPr>
        <p:txBody>
          <a:bodyPr wrap="square" rtlCol="0">
            <a:spAutoFit/>
          </a:bodyPr>
          <a:lstStyle/>
          <a:p>
            <a:pPr algn="ctr"/>
            <a:r>
              <a:rPr lang="en-US" sz="4800" dirty="0" smtClean="0">
                <a:solidFill>
                  <a:prstClr val="black"/>
                </a:solidFill>
                <a:latin typeface="Arial Black" panose="020B0A04020102020204" pitchFamily="34" charset="0"/>
              </a:rPr>
              <a:t>ELOC Bank</a:t>
            </a:r>
          </a:p>
        </p:txBody>
      </p:sp>
    </p:spTree>
    <p:extLst>
      <p:ext uri="{BB962C8B-B14F-4D97-AF65-F5344CB8AC3E}">
        <p14:creationId xmlns:p14="http://schemas.microsoft.com/office/powerpoint/2010/main" val="479598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
        <p:nvSpPr>
          <p:cNvPr id="3" name="TextBox 2"/>
          <p:cNvSpPr txBox="1"/>
          <p:nvPr/>
        </p:nvSpPr>
        <p:spPr>
          <a:xfrm>
            <a:off x="3581400" y="2277007"/>
            <a:ext cx="5334000" cy="4478149"/>
          </a:xfrm>
          <a:prstGeom prst="rect">
            <a:avLst/>
          </a:prstGeom>
          <a:noFill/>
        </p:spPr>
        <p:txBody>
          <a:bodyPr wrap="square" rtlCol="0">
            <a:spAutoFit/>
          </a:bodyPr>
          <a:lstStyle/>
          <a:p>
            <a:pPr marL="342900" indent="-342900">
              <a:spcAft>
                <a:spcPts val="1800"/>
              </a:spcAft>
              <a:buClr>
                <a:srgbClr val="0070C0"/>
              </a:buClr>
              <a:buSzPct val="110000"/>
              <a:buFont typeface="Wingdings" panose="05000000000000000000" pitchFamily="2" charset="2"/>
              <a:buChar char="ü"/>
            </a:pPr>
            <a:r>
              <a:rPr lang="en-US" sz="2400" dirty="0" smtClean="0"/>
              <a:t>Enhance employee training on wire &amp; ACH payment procedures</a:t>
            </a:r>
            <a:endParaRPr lang="en-US" sz="2400" dirty="0"/>
          </a:p>
          <a:p>
            <a:pPr marL="342900" lvl="0" indent="-342900">
              <a:spcAft>
                <a:spcPts val="1800"/>
              </a:spcAft>
              <a:buClr>
                <a:srgbClr val="0070C0"/>
              </a:buClr>
              <a:buSzPct val="110000"/>
              <a:buFont typeface="Wingdings" panose="05000000000000000000" pitchFamily="2" charset="2"/>
              <a:buChar char="ü"/>
            </a:pPr>
            <a:r>
              <a:rPr lang="en-US" sz="2400" dirty="0" smtClean="0"/>
              <a:t>Review </a:t>
            </a:r>
            <a:r>
              <a:rPr lang="en-US" sz="2400" dirty="0"/>
              <a:t>and update the bank’s </a:t>
            </a:r>
            <a:r>
              <a:rPr lang="en-US" sz="2400" dirty="0" smtClean="0"/>
              <a:t>insurance coverages for cyber incidents</a:t>
            </a:r>
            <a:endParaRPr lang="en-US" sz="2400" dirty="0"/>
          </a:p>
          <a:p>
            <a:pPr marL="342900" lvl="0" indent="-342900">
              <a:spcAft>
                <a:spcPts val="1800"/>
              </a:spcAft>
              <a:buClr>
                <a:srgbClr val="0070C0"/>
              </a:buClr>
              <a:buSzPct val="110000"/>
              <a:buFont typeface="Wingdings" panose="05000000000000000000" pitchFamily="2" charset="2"/>
              <a:buChar char="ü"/>
            </a:pPr>
            <a:r>
              <a:rPr lang="en-US" sz="2400" dirty="0" smtClean="0"/>
              <a:t>Add </a:t>
            </a:r>
            <a:r>
              <a:rPr lang="en-US" sz="2400" dirty="0"/>
              <a:t>an Intrusion </a:t>
            </a:r>
            <a:r>
              <a:rPr lang="en-US" sz="2400" dirty="0" smtClean="0"/>
              <a:t>Prevention System </a:t>
            </a:r>
            <a:r>
              <a:rPr lang="en-US" sz="2400" dirty="0"/>
              <a:t>(</a:t>
            </a:r>
            <a:r>
              <a:rPr lang="en-US" sz="2400" dirty="0" smtClean="0"/>
              <a:t>IPS</a:t>
            </a:r>
            <a:r>
              <a:rPr lang="en-US" sz="2400" dirty="0"/>
              <a:t>) to </a:t>
            </a:r>
            <a:r>
              <a:rPr lang="en-US" sz="2400" dirty="0" smtClean="0"/>
              <a:t>help prevent network intrusion</a:t>
            </a:r>
            <a:endParaRPr lang="en-US" sz="1600" dirty="0"/>
          </a:p>
          <a:p>
            <a:pPr marL="342900" lvl="0" indent="-342900">
              <a:spcAft>
                <a:spcPts val="1800"/>
              </a:spcAft>
              <a:buClr>
                <a:srgbClr val="0070C0"/>
              </a:buClr>
              <a:buSzPct val="110000"/>
              <a:buFont typeface="Wingdings" panose="05000000000000000000" pitchFamily="2" charset="2"/>
              <a:buChar char="ü"/>
            </a:pPr>
            <a:r>
              <a:rPr lang="en-US" sz="2400" dirty="0" smtClean="0"/>
              <a:t>Conduct incident response testing and provide the </a:t>
            </a:r>
            <a:r>
              <a:rPr lang="en-US" sz="2400" dirty="0"/>
              <a:t>B</a:t>
            </a:r>
            <a:r>
              <a:rPr lang="en-US" sz="2400" dirty="0" smtClean="0"/>
              <a:t>oard </a:t>
            </a:r>
            <a:r>
              <a:rPr lang="en-US" sz="2400" dirty="0"/>
              <a:t>with </a:t>
            </a:r>
            <a:r>
              <a:rPr lang="en-US" sz="2400" dirty="0" smtClean="0"/>
              <a:t>reports </a:t>
            </a:r>
            <a:r>
              <a:rPr lang="en-US" sz="2400" dirty="0"/>
              <a:t>on Cyber threats and </a:t>
            </a:r>
            <a:r>
              <a:rPr lang="en-US" sz="2400" dirty="0" smtClean="0"/>
              <a:t>readiness</a:t>
            </a:r>
            <a:endParaRPr lang="en-US" dirty="0"/>
          </a:p>
        </p:txBody>
      </p:sp>
      <p:pic>
        <p:nvPicPr>
          <p:cNvPr id="12" name="Picture 11" descr="Picture of a woman inspecting a document with magnifying gla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55333"/>
            <a:ext cx="3326130" cy="3429000"/>
          </a:xfrm>
          <a:prstGeom prst="rect">
            <a:avLst/>
          </a:prstGeom>
        </p:spPr>
      </p:pic>
      <p:sp>
        <p:nvSpPr>
          <p:cNvPr id="10" name="Content Placeholder 2"/>
          <p:cNvSpPr txBox="1">
            <a:spLocks/>
          </p:cNvSpPr>
          <p:nvPr/>
        </p:nvSpPr>
        <p:spPr>
          <a:xfrm>
            <a:off x="457200" y="943507"/>
            <a:ext cx="8077200" cy="137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dirty="0" smtClean="0"/>
              <a:t>The September 2014 </a:t>
            </a:r>
            <a:r>
              <a:rPr lang="en-US" sz="2400" dirty="0"/>
              <a:t>IT </a:t>
            </a:r>
            <a:r>
              <a:rPr lang="en-US" sz="2400" dirty="0" smtClean="0"/>
              <a:t>Audit found that </a:t>
            </a:r>
            <a:r>
              <a:rPr lang="en-US" sz="2400" dirty="0"/>
              <a:t>the bank’s network and systems were </a:t>
            </a:r>
            <a:r>
              <a:rPr lang="en-US" sz="2400" dirty="0" smtClean="0"/>
              <a:t>adequately protected. However, the following recommendations were made:</a:t>
            </a:r>
          </a:p>
        </p:txBody>
      </p:sp>
      <p:sp>
        <p:nvSpPr>
          <p:cNvPr id="2" name="Title 1"/>
          <p:cNvSpPr>
            <a:spLocks noGrp="1"/>
          </p:cNvSpPr>
          <p:nvPr>
            <p:ph type="title"/>
          </p:nvPr>
        </p:nvSpPr>
        <p:spPr/>
        <p:txBody>
          <a:bodyPr/>
          <a:lstStyle/>
          <a:p>
            <a:pPr rtl="0" eaLnBrk="1" latinLnBrk="0" hangingPunct="1"/>
            <a:r>
              <a:rPr lang="en-US" sz="3600" kern="1200" dirty="0" smtClean="0">
                <a:solidFill>
                  <a:srgbClr val="0070C0"/>
                </a:solidFill>
                <a:effectLst/>
                <a:latin typeface="Arial Black"/>
                <a:ea typeface="+mn-ea"/>
                <a:cs typeface="+mn-cs"/>
              </a:rPr>
              <a:t>Bank IT Audit Report</a:t>
            </a:r>
            <a:endParaRPr lang="en-US" dirty="0" smtClean="0">
              <a:effectLst/>
            </a:endParaRPr>
          </a:p>
        </p:txBody>
      </p:sp>
    </p:spTree>
    <p:extLst>
      <p:ext uri="{BB962C8B-B14F-4D97-AF65-F5344CB8AC3E}">
        <p14:creationId xmlns:p14="http://schemas.microsoft.com/office/powerpoint/2010/main" val="380867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pic>
        <p:nvPicPr>
          <p:cNvPr id="5" name="Picture 4" descr="Picture of group of people having a meet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31436"/>
            <a:ext cx="4538553" cy="2895599"/>
          </a:xfrm>
          <a:prstGeom prst="rect">
            <a:avLst/>
          </a:prstGeom>
        </p:spPr>
      </p:pic>
      <p:sp>
        <p:nvSpPr>
          <p:cNvPr id="3" name="TextBox 2"/>
          <p:cNvSpPr txBox="1"/>
          <p:nvPr/>
        </p:nvSpPr>
        <p:spPr>
          <a:xfrm>
            <a:off x="228600" y="4953000"/>
            <a:ext cx="7867825" cy="954107"/>
          </a:xfrm>
          <a:prstGeom prst="rect">
            <a:avLst/>
          </a:prstGeom>
          <a:noFill/>
        </p:spPr>
        <p:txBody>
          <a:bodyPr wrap="square" rtlCol="0">
            <a:spAutoFit/>
          </a:bodyPr>
          <a:lstStyle/>
          <a:p>
            <a:pPr algn="just"/>
            <a:r>
              <a:rPr lang="en-US" sz="2800" dirty="0"/>
              <a:t>Implementation </a:t>
            </a:r>
            <a:r>
              <a:rPr lang="en-US" sz="2800" dirty="0" smtClean="0"/>
              <a:t>and on-going costs are </a:t>
            </a:r>
            <a:r>
              <a:rPr lang="en-US" sz="2800" dirty="0"/>
              <a:t>higher than expected </a:t>
            </a:r>
            <a:r>
              <a:rPr lang="en-US" sz="2800" dirty="0" smtClean="0"/>
              <a:t>and were not </a:t>
            </a:r>
            <a:r>
              <a:rPr lang="en-US" sz="2800" dirty="0"/>
              <a:t>budgeted.</a:t>
            </a:r>
          </a:p>
        </p:txBody>
      </p:sp>
      <p:sp>
        <p:nvSpPr>
          <p:cNvPr id="8" name="Content Placeholder 2"/>
          <p:cNvSpPr txBox="1">
            <a:spLocks/>
          </p:cNvSpPr>
          <p:nvPr/>
        </p:nvSpPr>
        <p:spPr>
          <a:xfrm>
            <a:off x="4953000" y="1981200"/>
            <a:ext cx="4080641" cy="23960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t>The IT Steering Committee researched the auditor’s recommendations and provided an estimate of the cost to the Board. </a:t>
            </a:r>
          </a:p>
          <a:p>
            <a:pPr marL="0" indent="0" algn="ctr">
              <a:buNone/>
            </a:pPr>
            <a:endParaRPr lang="en-US" sz="2600" dirty="0" smtClean="0"/>
          </a:p>
        </p:txBody>
      </p:sp>
      <p:sp>
        <p:nvSpPr>
          <p:cNvPr id="6" name="Title 1"/>
          <p:cNvSpPr>
            <a:spLocks noGrp="1"/>
          </p:cNvSpPr>
          <p:nvPr>
            <p:ph type="title"/>
          </p:nvPr>
        </p:nvSpPr>
        <p:spPr>
          <a:xfrm>
            <a:off x="514525" y="228600"/>
            <a:ext cx="8229600" cy="1143000"/>
          </a:xfrm>
          <a:noFill/>
        </p:spPr>
        <p:txBody>
          <a:bodyPr>
            <a:normAutofit fontScale="90000"/>
          </a:bodyPr>
          <a:lstStyle/>
          <a:p>
            <a:pPr lvl="0">
              <a:spcBef>
                <a:spcPts val="0"/>
              </a:spcBef>
            </a:pPr>
            <a:r>
              <a:rPr lang="en-US" sz="4000" b="1" dirty="0" smtClean="0">
                <a:solidFill>
                  <a:srgbClr val="0070C0"/>
                </a:solidFill>
                <a:latin typeface="Arial Black" panose="020B0A04020102020204" pitchFamily="34" charset="0"/>
              </a:rPr>
              <a:t>December 5, 2014</a:t>
            </a:r>
            <a:r>
              <a:rPr lang="en-US" sz="3600" b="1" dirty="0" smtClean="0">
                <a:solidFill>
                  <a:srgbClr val="0070C0"/>
                </a:solidFill>
                <a:latin typeface="Arial Black" panose="020B0A04020102020204" pitchFamily="34" charset="0"/>
              </a:rPr>
              <a:t/>
            </a:r>
            <a:br>
              <a:rPr lang="en-US" sz="3600" b="1" dirty="0" smtClean="0">
                <a:solidFill>
                  <a:srgbClr val="0070C0"/>
                </a:solidFill>
                <a:latin typeface="Arial Black" panose="020B0A04020102020204" pitchFamily="34" charset="0"/>
              </a:rPr>
            </a:br>
            <a:r>
              <a:rPr lang="en-US" sz="3600" b="1" dirty="0" smtClean="0">
                <a:solidFill>
                  <a:srgbClr val="0070C0"/>
                </a:solidFill>
                <a:latin typeface="Arial Black" panose="020B0A04020102020204" pitchFamily="34" charset="0"/>
              </a:rPr>
              <a:t>Board Meeting</a:t>
            </a:r>
            <a:endParaRPr lang="en-US" sz="3600" b="1"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3571915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of groups interacti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372313" y="2286000"/>
            <a:ext cx="4399374" cy="3236027"/>
          </a:xfrm>
          <a:prstGeom prst="rect">
            <a:avLst/>
          </a:prstGeom>
        </p:spPr>
      </p:pic>
      <p:sp>
        <p:nvSpPr>
          <p:cNvPr id="4" name="Title 3" descr="ELOC Bank Group interaction 1"/>
          <p:cNvSpPr>
            <a:spLocks noGrp="1"/>
          </p:cNvSpPr>
          <p:nvPr>
            <p:ph type="title"/>
          </p:nvPr>
        </p:nvSpPr>
        <p:spPr>
          <a:xfrm>
            <a:off x="1866900" y="609600"/>
            <a:ext cx="5410200" cy="1295400"/>
          </a:xfrm>
        </p:spPr>
        <p:txBody>
          <a:bodyPr>
            <a:noAutofit/>
          </a:bodyPr>
          <a:lstStyle/>
          <a:p>
            <a:r>
              <a:rPr lang="en-US" sz="4800" b="1" dirty="0" smtClean="0">
                <a:latin typeface="Arial Black" panose="020B0A04020102020204" pitchFamily="34" charset="0"/>
              </a:rPr>
              <a:t>ELOC Bank</a:t>
            </a:r>
            <a:r>
              <a:rPr lang="en-US" sz="4800" b="1" dirty="0" smtClean="0">
                <a:solidFill>
                  <a:srgbClr val="0070C0"/>
                </a:solidFill>
              </a:rPr>
              <a:t/>
            </a:r>
            <a:br>
              <a:rPr lang="en-US" sz="4800" b="1" dirty="0" smtClean="0">
                <a:solidFill>
                  <a:srgbClr val="0070C0"/>
                </a:solidFill>
              </a:rPr>
            </a:br>
            <a:r>
              <a:rPr lang="en-US" sz="4800" b="1" dirty="0" smtClean="0">
                <a:solidFill>
                  <a:srgbClr val="0070C0"/>
                </a:solidFill>
                <a:latin typeface="+mn-lt"/>
              </a:rPr>
              <a:t>Group Interaction 1</a:t>
            </a:r>
            <a:endParaRPr lang="en-US" sz="4800" dirty="0">
              <a:solidFill>
                <a:srgbClr val="0070C0"/>
              </a:solidFill>
              <a:latin typeface="+mn-lt"/>
            </a:endParaRPr>
          </a:p>
        </p:txBody>
      </p:sp>
    </p:spTree>
    <p:extLst>
      <p:ext uri="{BB962C8B-B14F-4D97-AF65-F5344CB8AC3E}">
        <p14:creationId xmlns:p14="http://schemas.microsoft.com/office/powerpoint/2010/main" val="3562280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43000"/>
            <a:ext cx="7543800" cy="5257800"/>
          </a:xfrm>
        </p:spPr>
        <p:txBody>
          <a:bodyPr>
            <a:noAutofit/>
          </a:bodyPr>
          <a:lstStyle/>
          <a:p>
            <a:pPr marL="457200" indent="-457200">
              <a:buClr>
                <a:srgbClr val="0070C0"/>
              </a:buClr>
              <a:buSzPct val="110000"/>
              <a:buFont typeface="+mj-lt"/>
              <a:buAutoNum type="alphaUcPeriod"/>
            </a:pPr>
            <a:r>
              <a:rPr lang="en-US" sz="2800" dirty="0" smtClean="0"/>
              <a:t>Revise 2015 budget to address all recommendations by September 30, 2015.</a:t>
            </a:r>
          </a:p>
          <a:p>
            <a:pPr marL="457200" lvl="0" indent="-457200">
              <a:buClr>
                <a:srgbClr val="0070C0"/>
              </a:buClr>
              <a:buSzPct val="110000"/>
              <a:buFont typeface="+mj-lt"/>
              <a:buAutoNum type="alphaUcPeriod"/>
            </a:pPr>
            <a:r>
              <a:rPr lang="en-US" sz="2800" dirty="0" smtClean="0"/>
              <a:t>Cancel employee and executive bonuses and Director’s fees to pay for auditor recommendations.</a:t>
            </a:r>
          </a:p>
          <a:p>
            <a:pPr marL="457200" lvl="0" indent="-457200" algn="just">
              <a:buClr>
                <a:srgbClr val="0070C0"/>
              </a:buClr>
              <a:buFont typeface="+mj-lt"/>
              <a:buAutoNum type="alphaUcPeriod"/>
            </a:pPr>
            <a:r>
              <a:rPr lang="en-US" sz="2800" dirty="0" smtClean="0">
                <a:solidFill>
                  <a:prstClr val="black"/>
                </a:solidFill>
              </a:rPr>
              <a:t>Postpone action on the audit recommendations until the February 5, 2015 board meeting.  </a:t>
            </a:r>
            <a:endParaRPr lang="en-US" sz="2800" dirty="0">
              <a:solidFill>
                <a:prstClr val="black"/>
              </a:solidFill>
            </a:endParaRPr>
          </a:p>
          <a:p>
            <a:pPr marL="457200" lvl="0" indent="-457200">
              <a:buClr>
                <a:srgbClr val="0070C0"/>
              </a:buClr>
              <a:buSzPct val="110000"/>
              <a:buFont typeface="+mj-lt"/>
              <a:buAutoNum type="alphaUcPeriod"/>
            </a:pPr>
            <a:r>
              <a:rPr lang="en-US" sz="2800" dirty="0" smtClean="0"/>
              <a:t>Add </a:t>
            </a:r>
            <a:r>
              <a:rPr lang="en-US" sz="2800" dirty="0"/>
              <a:t>an </a:t>
            </a:r>
            <a:r>
              <a:rPr lang="en-US" sz="2800" dirty="0" smtClean="0"/>
              <a:t>additional guard at the computer room door to prevent system intrusion.</a:t>
            </a:r>
          </a:p>
          <a:p>
            <a:pPr marL="457200" indent="-457200">
              <a:buClr>
                <a:srgbClr val="0070C0"/>
              </a:buClr>
              <a:buSzPct val="110000"/>
              <a:buFont typeface="+mj-lt"/>
              <a:buAutoNum type="alphaUcPeriod"/>
            </a:pPr>
            <a:r>
              <a:rPr lang="en-US" sz="2800" dirty="0" smtClean="0"/>
              <a:t>Other?</a:t>
            </a:r>
            <a:endParaRPr lang="en-US" sz="2800" dirty="0"/>
          </a:p>
          <a:p>
            <a:pPr marL="0" indent="0">
              <a:buClr>
                <a:srgbClr val="0070C0"/>
              </a:buClr>
              <a:buSzPct val="110000"/>
              <a:buNone/>
            </a:pPr>
            <a:endParaRPr lang="en-US" sz="1200" dirty="0" smtClean="0"/>
          </a:p>
        </p:txBody>
      </p:sp>
      <p:sp>
        <p:nvSpPr>
          <p:cNvPr id="4" name="Title 1"/>
          <p:cNvSpPr>
            <a:spLocks noGrp="1"/>
          </p:cNvSpPr>
          <p:nvPr>
            <p:ph type="title"/>
          </p:nvPr>
        </p:nvSpPr>
        <p:spPr>
          <a:xfrm>
            <a:off x="609600" y="76200"/>
            <a:ext cx="8229600" cy="944562"/>
          </a:xfrm>
        </p:spPr>
        <p:txBody>
          <a:bodyPr>
            <a:normAutofit/>
          </a:bodyPr>
          <a:lstStyle/>
          <a:p>
            <a:r>
              <a:rPr lang="en-US" sz="3600" b="1" dirty="0" smtClean="0">
                <a:solidFill>
                  <a:srgbClr val="0070C0"/>
                </a:solidFill>
                <a:latin typeface="Arial Black" panose="020B0A04020102020204" pitchFamily="34" charset="0"/>
              </a:rPr>
              <a:t>What Would You Do?</a:t>
            </a:r>
            <a:endParaRPr lang="en-US" sz="3600" b="1"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2408962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914400" y="1143000"/>
            <a:ext cx="7543800" cy="5257800"/>
          </a:xfrm>
        </p:spPr>
        <p:txBody>
          <a:bodyPr>
            <a:noAutofit/>
          </a:bodyPr>
          <a:lstStyle/>
          <a:p>
            <a:pPr marL="457200" indent="-457200">
              <a:buClr>
                <a:srgbClr val="0070C0"/>
              </a:buClr>
              <a:buSzPct val="110000"/>
              <a:buFont typeface="+mj-lt"/>
              <a:buAutoNum type="alphaUcPeriod"/>
            </a:pPr>
            <a:r>
              <a:rPr lang="en-US" sz="2800" dirty="0"/>
              <a:t>Revise 2015 budget to address all recommendations by September 30, 2015.</a:t>
            </a:r>
          </a:p>
          <a:p>
            <a:pPr marL="457200" lvl="0" indent="-457200">
              <a:buClr>
                <a:srgbClr val="0070C0"/>
              </a:buClr>
              <a:buSzPct val="110000"/>
              <a:buFont typeface="+mj-lt"/>
              <a:buAutoNum type="alphaUcPeriod"/>
            </a:pPr>
            <a:r>
              <a:rPr lang="en-US" sz="2800" dirty="0"/>
              <a:t>Cancel employee and executive bonuses and Director’s fees to pay for auditor recommendations.</a:t>
            </a:r>
          </a:p>
          <a:p>
            <a:pPr marL="457200" lvl="0" indent="-457200" algn="just">
              <a:buClr>
                <a:srgbClr val="0070C0"/>
              </a:buClr>
              <a:buFont typeface="+mj-lt"/>
              <a:buAutoNum type="alphaUcPeriod"/>
            </a:pPr>
            <a:r>
              <a:rPr lang="en-US" sz="2800" dirty="0">
                <a:solidFill>
                  <a:prstClr val="black"/>
                </a:solidFill>
              </a:rPr>
              <a:t>Postpone action on the audit recommendations until the February 5, 2015 board meeting.  </a:t>
            </a:r>
          </a:p>
          <a:p>
            <a:pPr marL="457200" lvl="0" indent="-457200">
              <a:buClr>
                <a:srgbClr val="0070C0"/>
              </a:buClr>
              <a:buSzPct val="110000"/>
              <a:buFont typeface="+mj-lt"/>
              <a:buAutoNum type="alphaUcPeriod"/>
            </a:pPr>
            <a:r>
              <a:rPr lang="en-US" sz="2800" dirty="0"/>
              <a:t>Add an additional guard at the computer room door to prevent system intrusion.</a:t>
            </a:r>
          </a:p>
          <a:p>
            <a:pPr marL="457200" indent="-457200">
              <a:buClr>
                <a:srgbClr val="0070C0"/>
              </a:buClr>
              <a:buSzPct val="110000"/>
              <a:buFont typeface="+mj-lt"/>
              <a:buAutoNum type="alphaUcPeriod"/>
            </a:pPr>
            <a:r>
              <a:rPr lang="en-US" sz="2800" dirty="0"/>
              <a:t>Other?</a:t>
            </a:r>
          </a:p>
          <a:p>
            <a:pPr marL="0" indent="0">
              <a:buClr>
                <a:srgbClr val="0070C0"/>
              </a:buClr>
              <a:buSzPct val="110000"/>
              <a:buNone/>
            </a:pPr>
            <a:endParaRPr lang="en-US" sz="1200" dirty="0" smtClean="0"/>
          </a:p>
        </p:txBody>
      </p:sp>
      <p:sp>
        <p:nvSpPr>
          <p:cNvPr id="4" name="Title 1"/>
          <p:cNvSpPr>
            <a:spLocks noGrp="1"/>
          </p:cNvSpPr>
          <p:nvPr>
            <p:ph type="title"/>
          </p:nvPr>
        </p:nvSpPr>
        <p:spPr>
          <a:xfrm>
            <a:off x="609600" y="76200"/>
            <a:ext cx="8229600" cy="944562"/>
          </a:xfrm>
        </p:spPr>
        <p:txBody>
          <a:bodyPr>
            <a:normAutofit/>
          </a:bodyPr>
          <a:lstStyle/>
          <a:p>
            <a:r>
              <a:rPr lang="en-US" sz="3600" b="1" dirty="0" smtClean="0">
                <a:solidFill>
                  <a:srgbClr val="0070C0"/>
                </a:solidFill>
                <a:latin typeface="Arial Black" panose="020B0A04020102020204" pitchFamily="34" charset="0"/>
              </a:rPr>
              <a:t>Why or Why Not?</a:t>
            </a:r>
            <a:endParaRPr lang="en-US" sz="3600" b="1"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393940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of large group in meeting discussing number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24000" y="2650770"/>
            <a:ext cx="5715000" cy="3940035"/>
          </a:xfrm>
          <a:prstGeom prst="rect">
            <a:avLst/>
          </a:prstGeom>
        </p:spPr>
      </p:pic>
      <p:sp>
        <p:nvSpPr>
          <p:cNvPr id="6" name="Content Placeholder 2"/>
          <p:cNvSpPr txBox="1">
            <a:spLocks/>
          </p:cNvSpPr>
          <p:nvPr/>
        </p:nvSpPr>
        <p:spPr>
          <a:xfrm>
            <a:off x="838200" y="1219200"/>
            <a:ext cx="7543800" cy="220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800" dirty="0" smtClean="0"/>
              <a:t>On December 5, 2014, after </a:t>
            </a:r>
            <a:r>
              <a:rPr lang="en-US" sz="2800" dirty="0"/>
              <a:t>much </a:t>
            </a:r>
            <a:r>
              <a:rPr lang="en-US" sz="2800" dirty="0" smtClean="0"/>
              <a:t>deliberation, ELOC Bank’s Board </a:t>
            </a:r>
            <a:r>
              <a:rPr lang="en-US" sz="2800" dirty="0"/>
              <a:t>decides to </a:t>
            </a:r>
            <a:r>
              <a:rPr lang="en-US" sz="2800" dirty="0" smtClean="0"/>
              <a:t>postpone action on the audit </a:t>
            </a:r>
            <a:r>
              <a:rPr lang="en-US" sz="2800" dirty="0"/>
              <a:t>recommendations </a:t>
            </a:r>
            <a:r>
              <a:rPr lang="en-US" sz="2800" dirty="0" smtClean="0"/>
              <a:t>until the February 5, 2015 Board meeting.  </a:t>
            </a:r>
            <a:endParaRPr lang="en-US" sz="2800" dirty="0"/>
          </a:p>
        </p:txBody>
      </p:sp>
      <p:sp>
        <p:nvSpPr>
          <p:cNvPr id="2" name="Title 1"/>
          <p:cNvSpPr>
            <a:spLocks noGrp="1"/>
          </p:cNvSpPr>
          <p:nvPr>
            <p:ph type="title"/>
          </p:nvPr>
        </p:nvSpPr>
        <p:spPr/>
        <p:txBody>
          <a:bodyPr/>
          <a:lstStyle/>
          <a:p>
            <a:pPr rtl="0" eaLnBrk="1" latinLnBrk="0" hangingPunct="1"/>
            <a:r>
              <a:rPr lang="en-US" sz="3600" kern="1200" dirty="0" smtClean="0">
                <a:solidFill>
                  <a:srgbClr val="0070C0"/>
                </a:solidFill>
                <a:effectLst/>
                <a:latin typeface="Arial Black"/>
                <a:ea typeface="+mn-ea"/>
                <a:cs typeface="+mn-cs"/>
              </a:rPr>
              <a:t>Action the Board Took</a:t>
            </a:r>
            <a:endParaRPr lang="en-US" dirty="0" smtClean="0">
              <a:effectLst/>
            </a:endParaRPr>
          </a:p>
        </p:txBody>
      </p:sp>
    </p:spTree>
    <p:extLst>
      <p:ext uri="{BB962C8B-B14F-4D97-AF65-F5344CB8AC3E}">
        <p14:creationId xmlns:p14="http://schemas.microsoft.com/office/powerpoint/2010/main" val="721455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6326</Words>
  <Application>Microsoft Office PowerPoint</Application>
  <PresentationFormat>On-screen Show (4:3)</PresentationFormat>
  <Paragraphs>559</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ELOC Bank Table Top Exercise</vt:lpstr>
      <vt:lpstr>ELOC Bank Background </vt:lpstr>
      <vt:lpstr>September 2014 IT Audit Report</vt:lpstr>
      <vt:lpstr>Bank IT Audit Report</vt:lpstr>
      <vt:lpstr>December 5, 2014 Board Meeting</vt:lpstr>
      <vt:lpstr>ELOC Bank Group Interaction 1</vt:lpstr>
      <vt:lpstr>What Would You Do?</vt:lpstr>
      <vt:lpstr>Why or Why Not?</vt:lpstr>
      <vt:lpstr>Action the Board Took</vt:lpstr>
      <vt:lpstr>December 26, 2014 Service Disruption</vt:lpstr>
      <vt:lpstr>December 26, 2014</vt:lpstr>
      <vt:lpstr>ELOC Bank Group Interaction 2</vt:lpstr>
      <vt:lpstr>What Would You Do?</vt:lpstr>
      <vt:lpstr>Why or Why Not?</vt:lpstr>
      <vt:lpstr>December 26, 2014</vt:lpstr>
      <vt:lpstr>December 29, 2014 Wire Transfer</vt:lpstr>
      <vt:lpstr>December 29, 2014</vt:lpstr>
      <vt:lpstr>Decision Point!</vt:lpstr>
      <vt:lpstr>December 30, 2014</vt:lpstr>
      <vt:lpstr>ELOC Bank Group Interaction 3</vt:lpstr>
      <vt:lpstr>What Would You Do?</vt:lpstr>
      <vt:lpstr>Why or Why Not?</vt:lpstr>
      <vt:lpstr>Exercise Scenario Summary</vt:lpstr>
      <vt:lpstr>Executive Leadership of Cybersecurity</vt:lpstr>
      <vt:lpstr>FFIEC.GOV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2015-10-02T21:14:28Z</dcterms:created>
  <dcterms:modified xsi:type="dcterms:W3CDTF">2015-10-05T14:44:48Z</dcterms:modified>
</cp:coreProperties>
</file>