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56" r:id="rId2"/>
    <p:sldId id="257" r:id="rId3"/>
    <p:sldId id="263" r:id="rId4"/>
    <p:sldId id="272" r:id="rId5"/>
    <p:sldId id="261" r:id="rId6"/>
    <p:sldId id="280" r:id="rId7"/>
    <p:sldId id="279" r:id="rId8"/>
    <p:sldId id="281" r:id="rId9"/>
    <p:sldId id="285" r:id="rId10"/>
    <p:sldId id="264" r:id="rId11"/>
    <p:sldId id="286" r:id="rId12"/>
    <p:sldId id="273" r:id="rId13"/>
    <p:sldId id="284" r:id="rId14"/>
  </p:sldIdLst>
  <p:sldSz cx="9144000" cy="6858000" type="screen4x3"/>
  <p:notesSz cx="6934200" cy="9232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C1C094"/>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33" autoAdjust="0"/>
  </p:normalViewPr>
  <p:slideViewPr>
    <p:cSldViewPr>
      <p:cViewPr>
        <p:scale>
          <a:sx n="80" d="100"/>
          <a:sy n="80" d="100"/>
        </p:scale>
        <p:origin x="-990" y="3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042" y="-84"/>
      </p:cViewPr>
      <p:guideLst>
        <p:guide orient="horz" pos="2909"/>
        <p:guide pos="218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txdob-srv\sys\D-S-S\AA-KURT\Charts%20Graphs%20and%20Stats\Statsv2.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txdob-srv\sys\D-S-S\AA-WENDY\Spreadsheet%20Data\FDIC%20Chart%20of%20Problem%20Banks%20No..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Assets of Federally Insured Texas Financial Institutions</a:t>
            </a:r>
          </a:p>
          <a:p>
            <a:pPr>
              <a:defRPr/>
            </a:pPr>
            <a:r>
              <a:rPr lang="en-US" dirty="0"/>
              <a:t>$803.4 Billion</a:t>
            </a:r>
          </a:p>
        </c:rich>
      </c:tx>
      <c:layout>
        <c:manualLayout>
          <c:xMode val="edge"/>
          <c:yMode val="edge"/>
          <c:x val="0.18025145833752876"/>
          <c:y val="2.8612712070784966E-3"/>
        </c:manualLayout>
      </c:layout>
      <c:overlay val="1"/>
    </c:title>
    <c:autoTitleDeleted val="0"/>
    <c:plotArea>
      <c:layout>
        <c:manualLayout>
          <c:layoutTarget val="inner"/>
          <c:xMode val="edge"/>
          <c:yMode val="edge"/>
          <c:x val="0.19583331314354938"/>
          <c:y val="0.28801638015143416"/>
          <c:w val="0.56334320595246656"/>
          <c:h val="0.55210546325688403"/>
        </c:manualLayout>
      </c:layout>
      <c:pieChart>
        <c:varyColors val="1"/>
        <c:ser>
          <c:idx val="0"/>
          <c:order val="0"/>
          <c:tx>
            <c:strRef>
              <c:f>'Sept. 2012'!$D$4</c:f>
              <c:strCache>
                <c:ptCount val="1"/>
                <c:pt idx="0">
                  <c:v>Assets</c:v>
                </c:pt>
              </c:strCache>
            </c:strRef>
          </c:tx>
          <c:explosion val="2"/>
          <c:dPt>
            <c:idx val="0"/>
            <c:bubble3D val="0"/>
            <c:explosion val="10"/>
          </c:dPt>
          <c:dPt>
            <c:idx val="1"/>
            <c:bubble3D val="0"/>
            <c:explosion val="8"/>
          </c:dPt>
          <c:dPt>
            <c:idx val="2"/>
            <c:bubble3D val="0"/>
            <c:explosion val="8"/>
          </c:dPt>
          <c:dPt>
            <c:idx val="3"/>
            <c:bubble3D val="0"/>
          </c:dPt>
          <c:dPt>
            <c:idx val="4"/>
            <c:bubble3D val="0"/>
          </c:dPt>
          <c:dPt>
            <c:idx val="5"/>
            <c:bubble3D val="0"/>
          </c:dPt>
          <c:dPt>
            <c:idx val="6"/>
            <c:bubble3D val="0"/>
          </c:dPt>
          <c:dPt>
            <c:idx val="7"/>
            <c:bubble3D val="0"/>
          </c:dPt>
          <c:dPt>
            <c:idx val="8"/>
            <c:bubble3D val="0"/>
          </c:dPt>
          <c:dLbls>
            <c:dLbl>
              <c:idx val="0"/>
              <c:layout>
                <c:manualLayout>
                  <c:x val="1.4958616106490512E-2"/>
                  <c:y val="7.4256812319060984E-3"/>
                </c:manualLayout>
              </c:layout>
              <c:tx>
                <c:rich>
                  <a:bodyPr/>
                  <a:lstStyle/>
                  <a:p>
                    <a:pPr>
                      <a:defRPr/>
                    </a:pPr>
                    <a:r>
                      <a:rPr lang="en-US" b="1" dirty="0">
                        <a:solidFill>
                          <a:srgbClr val="FF0000"/>
                        </a:solidFill>
                      </a:rPr>
                      <a:t>Texas State-Chartered</a:t>
                    </a:r>
                    <a:r>
                      <a:rPr lang="en-US" b="1" baseline="0" dirty="0">
                        <a:solidFill>
                          <a:srgbClr val="FF0000"/>
                        </a:solidFill>
                      </a:rPr>
                      <a:t> </a:t>
                    </a:r>
                    <a:r>
                      <a:rPr lang="en-US" b="1" dirty="0">
                        <a:solidFill>
                          <a:srgbClr val="FF0000"/>
                        </a:solidFill>
                      </a:rPr>
                      <a:t>Banks </a:t>
                    </a:r>
                  </a:p>
                  <a:p>
                    <a:pPr>
                      <a:defRPr/>
                    </a:pPr>
                    <a:r>
                      <a:rPr lang="en-US" dirty="0"/>
                      <a:t>$198.5 Billion</a:t>
                    </a:r>
                  </a:p>
                  <a:p>
                    <a:pPr>
                      <a:defRPr/>
                    </a:pPr>
                    <a:r>
                      <a:rPr lang="en-US" dirty="0"/>
                      <a:t> 25%</a:t>
                    </a:r>
                  </a:p>
                </c:rich>
              </c:tx>
              <c:spPr/>
              <c:dLblPos val="bestFit"/>
              <c:showLegendKey val="0"/>
              <c:showVal val="0"/>
              <c:showCatName val="0"/>
              <c:showSerName val="0"/>
              <c:showPercent val="0"/>
              <c:showBubbleSize val="0"/>
            </c:dLbl>
            <c:dLbl>
              <c:idx val="1"/>
              <c:layout>
                <c:manualLayout>
                  <c:x val="0.12787723785166241"/>
                  <c:y val="-1.5549547722843657E-2"/>
                </c:manualLayout>
              </c:layout>
              <c:tx>
                <c:rich>
                  <a:bodyPr/>
                  <a:lstStyle/>
                  <a:p>
                    <a:pPr>
                      <a:defRPr/>
                    </a:pPr>
                    <a:r>
                      <a:rPr lang="en-US" dirty="0"/>
                      <a:t>Texas State-Chartered</a:t>
                    </a:r>
                    <a:r>
                      <a:rPr lang="en-US" baseline="0" dirty="0"/>
                      <a:t> Savings Institutions</a:t>
                    </a:r>
                    <a:r>
                      <a:rPr lang="en-US" dirty="0"/>
                      <a:t> </a:t>
                    </a:r>
                  </a:p>
                  <a:p>
                    <a:pPr>
                      <a:defRPr/>
                    </a:pPr>
                    <a:r>
                      <a:rPr lang="en-US" dirty="0"/>
                      <a:t>$9.8 Billion</a:t>
                    </a:r>
                  </a:p>
                  <a:p>
                    <a:pPr>
                      <a:defRPr/>
                    </a:pPr>
                    <a:r>
                      <a:rPr lang="en-US" dirty="0"/>
                      <a:t>1%</a:t>
                    </a:r>
                  </a:p>
                </c:rich>
              </c:tx>
              <c:spPr/>
              <c:dLblPos val="bestFit"/>
              <c:showLegendKey val="0"/>
              <c:showVal val="0"/>
              <c:showCatName val="0"/>
              <c:showSerName val="0"/>
              <c:showPercent val="0"/>
              <c:showBubbleSize val="0"/>
            </c:dLbl>
            <c:dLbl>
              <c:idx val="2"/>
              <c:layout>
                <c:manualLayout>
                  <c:x val="2.7280477408354688E-2"/>
                  <c:y val="0.1236972953488111"/>
                </c:manualLayout>
              </c:layout>
              <c:tx>
                <c:rich>
                  <a:bodyPr/>
                  <a:lstStyle/>
                  <a:p>
                    <a:pPr>
                      <a:defRPr/>
                    </a:pPr>
                    <a:r>
                      <a:rPr lang="en-US" dirty="0"/>
                      <a:t>Texas State-Chartered Credit Unions </a:t>
                    </a:r>
                  </a:p>
                  <a:p>
                    <a:pPr>
                      <a:defRPr/>
                    </a:pPr>
                    <a:r>
                      <a:rPr lang="en-US" dirty="0"/>
                      <a:t>$28.0 Billion</a:t>
                    </a:r>
                  </a:p>
                  <a:p>
                    <a:pPr>
                      <a:defRPr/>
                    </a:pPr>
                    <a:r>
                      <a:rPr lang="en-US" dirty="0"/>
                      <a:t> 3%</a:t>
                    </a:r>
                  </a:p>
                </c:rich>
              </c:tx>
              <c:spPr/>
              <c:dLblPos val="bestFit"/>
              <c:showLegendKey val="0"/>
              <c:showVal val="0"/>
              <c:showCatName val="0"/>
              <c:showSerName val="0"/>
              <c:showPercent val="0"/>
              <c:showBubbleSize val="0"/>
            </c:dLbl>
            <c:dLbl>
              <c:idx val="3"/>
              <c:layout>
                <c:manualLayout>
                  <c:x val="5.7734995401789634E-2"/>
                  <c:y val="5.5382212924688326E-2"/>
                </c:manualLayout>
              </c:layout>
              <c:tx>
                <c:rich>
                  <a:bodyPr/>
                  <a:lstStyle/>
                  <a:p>
                    <a:pPr>
                      <a:defRPr/>
                    </a:pPr>
                    <a:r>
                      <a:rPr lang="en-US" dirty="0"/>
                      <a:t>Texas National</a:t>
                    </a:r>
                    <a:r>
                      <a:rPr lang="en-US" baseline="0" dirty="0"/>
                      <a:t>ly-Chartered Banks</a:t>
                    </a:r>
                  </a:p>
                  <a:p>
                    <a:pPr>
                      <a:defRPr/>
                    </a:pPr>
                    <a:r>
                      <a:rPr lang="en-US" dirty="0"/>
                      <a:t> $147.5 Billion</a:t>
                    </a:r>
                  </a:p>
                  <a:p>
                    <a:pPr>
                      <a:defRPr/>
                    </a:pPr>
                    <a:r>
                      <a:rPr lang="en-US" dirty="0"/>
                      <a:t> 18%</a:t>
                    </a:r>
                  </a:p>
                </c:rich>
              </c:tx>
              <c:spPr/>
              <c:dLblPos val="bestFit"/>
              <c:showLegendKey val="0"/>
              <c:showVal val="0"/>
              <c:showCatName val="0"/>
              <c:showSerName val="0"/>
              <c:showPercent val="0"/>
              <c:showBubbleSize val="0"/>
            </c:dLbl>
            <c:dLbl>
              <c:idx val="4"/>
              <c:layout>
                <c:manualLayout>
                  <c:x val="-2.9573138396063684E-2"/>
                  <c:y val="9.0327697665438713E-3"/>
                </c:manualLayout>
              </c:layout>
              <c:tx>
                <c:rich>
                  <a:bodyPr/>
                  <a:lstStyle/>
                  <a:p>
                    <a:pPr>
                      <a:defRPr/>
                    </a:pPr>
                    <a:r>
                      <a:rPr lang="en-US" dirty="0"/>
                      <a:t>Texas Federally-Chartered Savings</a:t>
                    </a:r>
                    <a:r>
                      <a:rPr lang="en-US" baseline="0" dirty="0"/>
                      <a:t> Institutions</a:t>
                    </a:r>
                  </a:p>
                  <a:p>
                    <a:pPr>
                      <a:defRPr/>
                    </a:pPr>
                    <a:r>
                      <a:rPr lang="en-US" baseline="0" dirty="0"/>
                      <a:t>$63.5</a:t>
                    </a:r>
                    <a:r>
                      <a:rPr lang="en-US" dirty="0"/>
                      <a:t> Billion</a:t>
                    </a:r>
                  </a:p>
                  <a:p>
                    <a:pPr>
                      <a:defRPr/>
                    </a:pPr>
                    <a:r>
                      <a:rPr lang="en-US" dirty="0"/>
                      <a:t> 8%</a:t>
                    </a:r>
                  </a:p>
                </c:rich>
              </c:tx>
              <c:spPr/>
              <c:dLblPos val="bestFit"/>
              <c:showLegendKey val="0"/>
              <c:showVal val="0"/>
              <c:showCatName val="0"/>
              <c:showSerName val="0"/>
              <c:showPercent val="0"/>
              <c:showBubbleSize val="0"/>
            </c:dLbl>
            <c:dLbl>
              <c:idx val="5"/>
              <c:layout>
                <c:manualLayout>
                  <c:x val="-8.3331386645722996E-2"/>
                  <c:y val="1.0127664069629908E-2"/>
                </c:manualLayout>
              </c:layout>
              <c:tx>
                <c:rich>
                  <a:bodyPr/>
                  <a:lstStyle/>
                  <a:p>
                    <a:pPr>
                      <a:defRPr/>
                    </a:pPr>
                    <a:r>
                      <a:rPr lang="en-US" dirty="0"/>
                      <a:t>Texas Federally</a:t>
                    </a:r>
                    <a:r>
                      <a:rPr lang="en-US" baseline="0" dirty="0"/>
                      <a:t>-Chartered </a:t>
                    </a:r>
                    <a:r>
                      <a:rPr lang="en-US" dirty="0"/>
                      <a:t>Credit Unions</a:t>
                    </a:r>
                  </a:p>
                  <a:p>
                    <a:pPr>
                      <a:defRPr/>
                    </a:pPr>
                    <a:r>
                      <a:rPr lang="en-US" dirty="0"/>
                      <a:t>$51.1 Billion</a:t>
                    </a:r>
                  </a:p>
                  <a:p>
                    <a:pPr>
                      <a:defRPr/>
                    </a:pPr>
                    <a:r>
                      <a:rPr lang="en-US" dirty="0"/>
                      <a:t> 6%</a:t>
                    </a:r>
                  </a:p>
                </c:rich>
              </c:tx>
              <c:spPr/>
              <c:dLblPos val="bestFit"/>
              <c:showLegendKey val="0"/>
              <c:showVal val="0"/>
              <c:showCatName val="0"/>
              <c:showSerName val="0"/>
              <c:showPercent val="0"/>
              <c:showBubbleSize val="0"/>
            </c:dLbl>
            <c:dLbl>
              <c:idx val="6"/>
              <c:layout>
                <c:manualLayout>
                  <c:x val="-7.8882601311664732E-2"/>
                  <c:y val="-6.0959939596815706E-2"/>
                </c:manualLayout>
              </c:layout>
              <c:tx>
                <c:rich>
                  <a:bodyPr/>
                  <a:lstStyle/>
                  <a:p>
                    <a:pPr>
                      <a:defRPr/>
                    </a:pPr>
                    <a:r>
                      <a:rPr lang="en-US" dirty="0"/>
                      <a:t>Out-of-State </a:t>
                    </a:r>
                  </a:p>
                  <a:p>
                    <a:pPr>
                      <a:defRPr/>
                    </a:pPr>
                    <a:r>
                      <a:rPr lang="en-US" dirty="0"/>
                      <a:t>State-Chartered Banks</a:t>
                    </a:r>
                  </a:p>
                  <a:p>
                    <a:pPr>
                      <a:defRPr/>
                    </a:pPr>
                    <a:r>
                      <a:rPr lang="en-US" dirty="0"/>
                      <a:t>$38.4 Billion</a:t>
                    </a:r>
                  </a:p>
                  <a:p>
                    <a:pPr>
                      <a:defRPr/>
                    </a:pPr>
                    <a:r>
                      <a:rPr lang="en-US" dirty="0"/>
                      <a:t> 5%</a:t>
                    </a:r>
                  </a:p>
                </c:rich>
              </c:tx>
              <c:spPr/>
              <c:dLblPos val="bestFit"/>
              <c:showLegendKey val="0"/>
              <c:showVal val="0"/>
              <c:showCatName val="0"/>
              <c:showSerName val="0"/>
              <c:showPercent val="0"/>
              <c:showBubbleSize val="0"/>
            </c:dLbl>
            <c:dLbl>
              <c:idx val="7"/>
              <c:layout>
                <c:manualLayout>
                  <c:x val="-9.2790408871525343E-2"/>
                  <c:y val="0.14400459599202475"/>
                </c:manualLayout>
              </c:layout>
              <c:tx>
                <c:rich>
                  <a:bodyPr/>
                  <a:lstStyle/>
                  <a:p>
                    <a:pPr>
                      <a:defRPr/>
                    </a:pPr>
                    <a:r>
                      <a:rPr lang="en-US" dirty="0"/>
                      <a:t>Out-of-State </a:t>
                    </a:r>
                  </a:p>
                  <a:p>
                    <a:pPr>
                      <a:defRPr/>
                    </a:pPr>
                    <a:r>
                      <a:rPr lang="en-US" dirty="0"/>
                      <a:t>Nationally Chartered  Banks</a:t>
                    </a:r>
                  </a:p>
                  <a:p>
                    <a:pPr>
                      <a:defRPr/>
                    </a:pPr>
                    <a:r>
                      <a:rPr lang="en-US" dirty="0"/>
                      <a:t>$265.6 Billion</a:t>
                    </a:r>
                  </a:p>
                  <a:p>
                    <a:pPr>
                      <a:defRPr/>
                    </a:pPr>
                    <a:r>
                      <a:rPr lang="en-US" dirty="0"/>
                      <a:t> 33%</a:t>
                    </a:r>
                  </a:p>
                </c:rich>
              </c:tx>
              <c:spPr/>
              <c:dLblPos val="bestFit"/>
              <c:showLegendKey val="0"/>
              <c:showVal val="0"/>
              <c:showCatName val="0"/>
              <c:showSerName val="0"/>
              <c:showPercent val="0"/>
              <c:showBubbleSize val="0"/>
            </c:dLbl>
            <c:dLbl>
              <c:idx val="8"/>
              <c:layout>
                <c:manualLayout>
                  <c:x val="-0.18707751991527374"/>
                  <c:y val="1.5769269569557097E-3"/>
                </c:manualLayout>
              </c:layout>
              <c:tx>
                <c:rich>
                  <a:bodyPr/>
                  <a:lstStyle/>
                  <a:p>
                    <a:pPr>
                      <a:defRPr/>
                    </a:pPr>
                    <a:r>
                      <a:rPr lang="en-US" dirty="0"/>
                      <a:t>Out-of-State Federally-Chartered</a:t>
                    </a:r>
                    <a:r>
                      <a:rPr lang="en-US" baseline="0" dirty="0"/>
                      <a:t> Savings Institutions</a:t>
                    </a:r>
                  </a:p>
                  <a:p>
                    <a:pPr>
                      <a:defRPr/>
                    </a:pPr>
                    <a:r>
                      <a:rPr lang="en-US" dirty="0"/>
                      <a:t>$ 1 Billion</a:t>
                    </a:r>
                  </a:p>
                  <a:p>
                    <a:pPr>
                      <a:defRPr/>
                    </a:pPr>
                    <a:r>
                      <a:rPr lang="en-US" dirty="0"/>
                      <a:t>&lt;1%</a:t>
                    </a:r>
                  </a:p>
                </c:rich>
              </c:tx>
              <c:spPr/>
              <c:dLblPos val="bestFit"/>
              <c:showLegendKey val="0"/>
              <c:showVal val="0"/>
              <c:showCatName val="0"/>
              <c:showSerName val="0"/>
              <c:showPercent val="0"/>
              <c:showBubbleSize val="0"/>
            </c:dLbl>
            <c:dLblPos val="outEnd"/>
            <c:showLegendKey val="0"/>
            <c:showVal val="1"/>
            <c:showCatName val="1"/>
            <c:showSerName val="0"/>
            <c:showPercent val="1"/>
            <c:showBubbleSize val="0"/>
            <c:showLeaderLines val="1"/>
          </c:dLbls>
          <c:cat>
            <c:strRef>
              <c:f>'Sept. 2012'!$C$5:$C$13</c:f>
              <c:strCache>
                <c:ptCount val="9"/>
                <c:pt idx="0">
                  <c:v>Texas State Banks</c:v>
                </c:pt>
                <c:pt idx="1">
                  <c:v>Texas State S&amp;Ls</c:v>
                </c:pt>
                <c:pt idx="2">
                  <c:v>Texas State Credit Unions</c:v>
                </c:pt>
                <c:pt idx="3">
                  <c:v>Texas National Banks</c:v>
                </c:pt>
                <c:pt idx="4">
                  <c:v>Texas National S&amp;Ls</c:v>
                </c:pt>
                <c:pt idx="5">
                  <c:v>Texas National Credit Unions</c:v>
                </c:pt>
                <c:pt idx="6">
                  <c:v>Out-of-State State Banks</c:v>
                </c:pt>
                <c:pt idx="7">
                  <c:v>Out-of-State National Banks</c:v>
                </c:pt>
                <c:pt idx="8">
                  <c:v>Out-of-State S&amp;Ls</c:v>
                </c:pt>
              </c:strCache>
            </c:strRef>
          </c:cat>
          <c:val>
            <c:numRef>
              <c:f>'Sept. 2012'!$D$5:$D$13</c:f>
              <c:numCache>
                <c:formatCode>General</c:formatCode>
                <c:ptCount val="9"/>
                <c:pt idx="0">
                  <c:v>198.5</c:v>
                </c:pt>
                <c:pt idx="1">
                  <c:v>9.8000000000000007</c:v>
                </c:pt>
                <c:pt idx="2" formatCode="0.0">
                  <c:v>28</c:v>
                </c:pt>
                <c:pt idx="3">
                  <c:v>147.5</c:v>
                </c:pt>
                <c:pt idx="4" formatCode="0.0">
                  <c:v>63.5</c:v>
                </c:pt>
                <c:pt idx="5">
                  <c:v>51.1</c:v>
                </c:pt>
                <c:pt idx="6">
                  <c:v>38.4</c:v>
                </c:pt>
                <c:pt idx="7">
                  <c:v>265.60000000000002</c:v>
                </c:pt>
                <c:pt idx="8" formatCode="0">
                  <c:v>1</c:v>
                </c:pt>
              </c:numCache>
            </c:numRef>
          </c:val>
        </c:ser>
        <c:ser>
          <c:idx val="1"/>
          <c:order val="1"/>
          <c:tx>
            <c:strRef>
              <c:f>'Sept. 2012'!$E$4</c:f>
              <c:strCache>
                <c:ptCount val="1"/>
                <c:pt idx="0">
                  <c:v>Percent</c:v>
                </c:pt>
              </c:strCache>
            </c:strRef>
          </c:tx>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dLbls>
            <c:dLblPos val="outEnd"/>
            <c:showLegendKey val="0"/>
            <c:showVal val="1"/>
            <c:showCatName val="0"/>
            <c:showSerName val="0"/>
            <c:showPercent val="0"/>
            <c:showBubbleSize val="0"/>
            <c:showLeaderLines val="1"/>
          </c:dLbls>
          <c:cat>
            <c:strRef>
              <c:f>'Sept. 2012'!$C$5:$C$13</c:f>
              <c:strCache>
                <c:ptCount val="9"/>
                <c:pt idx="0">
                  <c:v>Texas State Banks</c:v>
                </c:pt>
                <c:pt idx="1">
                  <c:v>Texas State S&amp;Ls</c:v>
                </c:pt>
                <c:pt idx="2">
                  <c:v>Texas State Credit Unions</c:v>
                </c:pt>
                <c:pt idx="3">
                  <c:v>Texas National Banks</c:v>
                </c:pt>
                <c:pt idx="4">
                  <c:v>Texas National S&amp;Ls</c:v>
                </c:pt>
                <c:pt idx="5">
                  <c:v>Texas National Credit Unions</c:v>
                </c:pt>
                <c:pt idx="6">
                  <c:v>Out-of-State State Banks</c:v>
                </c:pt>
                <c:pt idx="7">
                  <c:v>Out-of-State National Banks</c:v>
                </c:pt>
                <c:pt idx="8">
                  <c:v>Out-of-State S&amp;Ls</c:v>
                </c:pt>
              </c:strCache>
            </c:strRef>
          </c:cat>
          <c:val>
            <c:numRef>
              <c:f>'Sept. 2012'!$E$5:$E$13</c:f>
              <c:numCache>
                <c:formatCode>0%</c:formatCode>
                <c:ptCount val="9"/>
                <c:pt idx="0">
                  <c:v>0.24707493154095092</c:v>
                </c:pt>
                <c:pt idx="1">
                  <c:v>1.219815782922579E-2</c:v>
                </c:pt>
                <c:pt idx="2">
                  <c:v>3.4851879512073684E-2</c:v>
                </c:pt>
                <c:pt idx="3">
                  <c:v>0.18359472242967387</c:v>
                </c:pt>
                <c:pt idx="4">
                  <c:v>7.9039083893452822E-2</c:v>
                </c:pt>
                <c:pt idx="5">
                  <c:v>6.3604680109534475E-2</c:v>
                </c:pt>
                <c:pt idx="6">
                  <c:v>4.7796863330843903E-2</c:v>
                </c:pt>
                <c:pt idx="7">
                  <c:v>0.33059497137167038</c:v>
                </c:pt>
                <c:pt idx="8">
                  <c:v>1.2447099825740602E-3</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zero"/>
    <c:showDLblsOverMax val="0"/>
  </c:chart>
  <c:spPr>
    <a:solidFill>
      <a:schemeClr val="bg1"/>
    </a:solidFill>
    <a:ln w="57150">
      <a:solidFill>
        <a:schemeClr val="bg2">
          <a:lumMod val="50000"/>
        </a:schemeClr>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view3D>
      <c:rotX val="15"/>
      <c:rotY val="20"/>
      <c:rAngAx val="0"/>
      <c:perspective val="30"/>
    </c:view3D>
    <c:floor>
      <c:thickness val="0"/>
    </c:floor>
    <c:sideWall>
      <c:thickness val="0"/>
      <c:spPr>
        <a:solidFill>
          <a:schemeClr val="bg1">
            <a:lumMod val="85000"/>
          </a:schemeClr>
        </a:solidFill>
      </c:spPr>
    </c:sideWall>
    <c:backWall>
      <c:thickness val="0"/>
      <c:spPr>
        <a:solidFill>
          <a:schemeClr val="bg1">
            <a:lumMod val="85000"/>
          </a:schemeClr>
        </a:solidFill>
      </c:spPr>
    </c:backWall>
    <c:plotArea>
      <c:layout/>
      <c:bar3DChart>
        <c:barDir val="col"/>
        <c:grouping val="clustered"/>
        <c:varyColors val="0"/>
        <c:ser>
          <c:idx val="0"/>
          <c:order val="0"/>
          <c:tx>
            <c:strRef>
              <c:f>Sheet1!$A$6</c:f>
              <c:strCache>
                <c:ptCount val="1"/>
                <c:pt idx="0">
                  <c:v># of Problem Banks</c:v>
                </c:pt>
              </c:strCache>
            </c:strRef>
          </c:tx>
          <c:spPr>
            <a:solidFill>
              <a:srgbClr val="00B0F0"/>
            </a:solidFill>
          </c:spPr>
          <c:invertIfNegative val="0"/>
          <c:dLbls>
            <c:dLbl>
              <c:idx val="0"/>
              <c:layout>
                <c:manualLayout>
                  <c:x val="1.9753089492071858E-3"/>
                  <c:y val="6.4257028112449793E-2"/>
                </c:manualLayout>
              </c:layout>
              <c:showLegendKey val="0"/>
              <c:showVal val="1"/>
              <c:showCatName val="0"/>
              <c:showSerName val="0"/>
              <c:showPercent val="0"/>
              <c:showBubbleSize val="0"/>
            </c:dLbl>
            <c:dLbl>
              <c:idx val="1"/>
              <c:layout>
                <c:manualLayout>
                  <c:x val="-1.9753089492071858E-3"/>
                  <c:y val="6.746987951807229E-2"/>
                </c:manualLayout>
              </c:layout>
              <c:showLegendKey val="0"/>
              <c:showVal val="1"/>
              <c:showCatName val="0"/>
              <c:showSerName val="0"/>
              <c:showPercent val="0"/>
              <c:showBubbleSize val="0"/>
            </c:dLbl>
            <c:dLbl>
              <c:idx val="2"/>
              <c:layout>
                <c:manualLayout>
                  <c:x val="3.9506178984143716E-3"/>
                  <c:y val="6.746987951807229E-2"/>
                </c:manualLayout>
              </c:layout>
              <c:showLegendKey val="0"/>
              <c:showVal val="1"/>
              <c:showCatName val="0"/>
              <c:showSerName val="0"/>
              <c:showPercent val="0"/>
              <c:showBubbleSize val="0"/>
            </c:dLbl>
            <c:dLbl>
              <c:idx val="3"/>
              <c:layout>
                <c:manualLayout>
                  <c:x val="3.9506178984143716E-3"/>
                  <c:y val="6.4257028112449793E-2"/>
                </c:manualLayout>
              </c:layout>
              <c:showLegendKey val="0"/>
              <c:showVal val="1"/>
              <c:showCatName val="0"/>
              <c:showSerName val="0"/>
              <c:showPercent val="0"/>
              <c:showBubbleSize val="0"/>
            </c:dLbl>
            <c:dLbl>
              <c:idx val="4"/>
              <c:layout>
                <c:manualLayout>
                  <c:x val="1.1851853695243114E-2"/>
                  <c:y val="7.3895582329317269E-2"/>
                </c:manualLayout>
              </c:layout>
              <c:showLegendKey val="0"/>
              <c:showVal val="1"/>
              <c:showCatName val="0"/>
              <c:showSerName val="0"/>
              <c:showPercent val="0"/>
              <c:showBubbleSize val="0"/>
            </c:dLbl>
            <c:dLbl>
              <c:idx val="5"/>
              <c:layout>
                <c:manualLayout>
                  <c:x val="9.8765447460359285E-3"/>
                  <c:y val="0.10051739220918046"/>
                </c:manualLayout>
              </c:layout>
              <c:showLegendKey val="0"/>
              <c:showVal val="1"/>
              <c:showCatName val="0"/>
              <c:showSerName val="0"/>
              <c:showPercent val="0"/>
              <c:showBubbleSize val="0"/>
            </c:dLbl>
            <c:txPr>
              <a:bodyPr/>
              <a:lstStyle/>
              <a:p>
                <a:pPr>
                  <a:defRPr sz="1200">
                    <a:solidFill>
                      <a:schemeClr val="bg1">
                        <a:lumMod val="95000"/>
                      </a:schemeClr>
                    </a:solidFill>
                  </a:defRPr>
                </a:pPr>
                <a:endParaRPr lang="en-US"/>
              </a:p>
            </c:txPr>
            <c:showLegendKey val="0"/>
            <c:showVal val="1"/>
            <c:showCatName val="0"/>
            <c:showSerName val="0"/>
            <c:showPercent val="0"/>
            <c:showBubbleSize val="0"/>
            <c:showLeaderLines val="0"/>
          </c:dLbls>
          <c:cat>
            <c:strRef>
              <c:f>Sheet1!$B$5:$G$5</c:f>
              <c:strCache>
                <c:ptCount val="6"/>
                <c:pt idx="0">
                  <c:v>2007</c:v>
                </c:pt>
                <c:pt idx="1">
                  <c:v>2008</c:v>
                </c:pt>
                <c:pt idx="2">
                  <c:v>2009</c:v>
                </c:pt>
                <c:pt idx="3">
                  <c:v>2010</c:v>
                </c:pt>
                <c:pt idx="4">
                  <c:v>2011</c:v>
                </c:pt>
                <c:pt idx="5">
                  <c:v>2012*</c:v>
                </c:pt>
              </c:strCache>
            </c:strRef>
          </c:cat>
          <c:val>
            <c:numRef>
              <c:f>Sheet1!$B$6:$G$6</c:f>
              <c:numCache>
                <c:formatCode>General</c:formatCode>
                <c:ptCount val="6"/>
                <c:pt idx="0">
                  <c:v>76</c:v>
                </c:pt>
                <c:pt idx="1">
                  <c:v>252</c:v>
                </c:pt>
                <c:pt idx="2">
                  <c:v>702</c:v>
                </c:pt>
                <c:pt idx="3">
                  <c:v>884</c:v>
                </c:pt>
                <c:pt idx="4">
                  <c:v>813</c:v>
                </c:pt>
                <c:pt idx="5">
                  <c:v>694</c:v>
                </c:pt>
              </c:numCache>
            </c:numRef>
          </c:val>
        </c:ser>
        <c:dLbls>
          <c:showLegendKey val="0"/>
          <c:showVal val="1"/>
          <c:showCatName val="0"/>
          <c:showSerName val="0"/>
          <c:showPercent val="0"/>
          <c:showBubbleSize val="0"/>
        </c:dLbls>
        <c:gapWidth val="150"/>
        <c:shape val="box"/>
        <c:axId val="124502016"/>
        <c:axId val="124505088"/>
        <c:axId val="0"/>
      </c:bar3DChart>
      <c:catAx>
        <c:axId val="124502016"/>
        <c:scaling>
          <c:orientation val="minMax"/>
        </c:scaling>
        <c:delete val="0"/>
        <c:axPos val="b"/>
        <c:title>
          <c:tx>
            <c:rich>
              <a:bodyPr/>
              <a:lstStyle/>
              <a:p>
                <a:pPr>
                  <a:defRPr/>
                </a:pPr>
                <a:r>
                  <a:rPr lang="en-US" dirty="0"/>
                  <a:t>Years</a:t>
                </a:r>
              </a:p>
            </c:rich>
          </c:tx>
          <c:layout>
            <c:manualLayout>
              <c:xMode val="edge"/>
              <c:yMode val="edge"/>
              <c:x val="0.44917763377896508"/>
              <c:y val="0.89109413111583602"/>
            </c:manualLayout>
          </c:layout>
          <c:overlay val="0"/>
        </c:title>
        <c:numFmt formatCode="General" sourceLinked="1"/>
        <c:majorTickMark val="out"/>
        <c:minorTickMark val="none"/>
        <c:tickLblPos val="nextTo"/>
        <c:crossAx val="124505088"/>
        <c:crosses val="autoZero"/>
        <c:auto val="1"/>
        <c:lblAlgn val="ctr"/>
        <c:lblOffset val="100"/>
        <c:tickLblSkip val="1"/>
        <c:noMultiLvlLbl val="0"/>
      </c:catAx>
      <c:valAx>
        <c:axId val="124505088"/>
        <c:scaling>
          <c:orientation val="minMax"/>
        </c:scaling>
        <c:delete val="0"/>
        <c:axPos val="l"/>
        <c:majorGridlines/>
        <c:title>
          <c:tx>
            <c:rich>
              <a:bodyPr rot="-5400000" vert="horz"/>
              <a:lstStyle/>
              <a:p>
                <a:pPr>
                  <a:defRPr/>
                </a:pPr>
                <a:r>
                  <a:rPr lang="en-US" dirty="0"/>
                  <a:t># of Problem Banks</a:t>
                </a:r>
              </a:p>
            </c:rich>
          </c:tx>
          <c:layout/>
          <c:overlay val="0"/>
        </c:title>
        <c:numFmt formatCode="General" sourceLinked="1"/>
        <c:majorTickMark val="out"/>
        <c:minorTickMark val="none"/>
        <c:tickLblPos val="nextTo"/>
        <c:crossAx val="12450201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plotArea>
      <c:layout>
        <c:manualLayout>
          <c:layoutTarget val="inner"/>
          <c:xMode val="edge"/>
          <c:yMode val="edge"/>
          <c:x val="5.0067198073011493E-2"/>
          <c:y val="9.9122654558425283E-2"/>
          <c:w val="0.90126252183765621"/>
          <c:h val="0.6050851126540947"/>
        </c:manualLayout>
      </c:layout>
      <c:barChart>
        <c:barDir val="col"/>
        <c:grouping val="clustered"/>
        <c:varyColors val="0"/>
        <c:ser>
          <c:idx val="0"/>
          <c:order val="0"/>
          <c:tx>
            <c:v>Actuals</c:v>
          </c:tx>
          <c:spPr>
            <a:solidFill>
              <a:srgbClr val="00B0F0"/>
            </a:solidFill>
            <a:ln w="0">
              <a:solidFill>
                <a:srgbClr val="00B0F0"/>
              </a:solidFill>
            </a:ln>
          </c:spPr>
          <c:invertIfNegative val="0"/>
          <c:dLbls>
            <c:dLbl>
              <c:idx val="9"/>
              <c:spPr>
                <a:solidFill>
                  <a:schemeClr val="accent1"/>
                </a:solidFill>
              </c:spPr>
              <c:txPr>
                <a:bodyPr/>
                <a:lstStyle/>
                <a:p>
                  <a:pPr>
                    <a:defRPr sz="1200" b="1">
                      <a:solidFill>
                        <a:schemeClr val="bg1"/>
                      </a:solidFill>
                    </a:defRPr>
                  </a:pPr>
                  <a:endParaRPr lang="en-US"/>
                </a:p>
              </c:txPr>
              <c:dLblPos val="ctr"/>
              <c:showLegendKey val="0"/>
              <c:showVal val="1"/>
              <c:showCatName val="0"/>
              <c:showSerName val="0"/>
              <c:showPercent val="0"/>
              <c:showBubbleSize val="0"/>
            </c:dLbl>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numRef>
              <c:f>'Feb 2011 Updated Projections'!$C$2:$L$2</c:f>
              <c:numCache>
                <c:formatCode>[$-409]mmm\-yy;@</c:formatCode>
                <c:ptCount val="10"/>
                <c:pt idx="0">
                  <c:v>38960</c:v>
                </c:pt>
                <c:pt idx="1">
                  <c:v>39325</c:v>
                </c:pt>
                <c:pt idx="2">
                  <c:v>39691</c:v>
                </c:pt>
                <c:pt idx="3">
                  <c:v>40056</c:v>
                </c:pt>
                <c:pt idx="4">
                  <c:v>40421</c:v>
                </c:pt>
                <c:pt idx="5">
                  <c:v>40483</c:v>
                </c:pt>
                <c:pt idx="6">
                  <c:v>40786</c:v>
                </c:pt>
                <c:pt idx="7">
                  <c:v>41122</c:v>
                </c:pt>
                <c:pt idx="8" formatCode="d\-mmm">
                  <c:v>41529</c:v>
                </c:pt>
                <c:pt idx="9">
                  <c:v>41517</c:v>
                </c:pt>
              </c:numCache>
            </c:numRef>
          </c:cat>
          <c:val>
            <c:numRef>
              <c:f>'Feb 2011 Updated Projections'!$C$3:$L$3</c:f>
              <c:numCache>
                <c:formatCode>General</c:formatCode>
                <c:ptCount val="10"/>
                <c:pt idx="0">
                  <c:v>9</c:v>
                </c:pt>
                <c:pt idx="1">
                  <c:v>14</c:v>
                </c:pt>
                <c:pt idx="2">
                  <c:v>21</c:v>
                </c:pt>
                <c:pt idx="3">
                  <c:v>42</c:v>
                </c:pt>
                <c:pt idx="4">
                  <c:v>56</c:v>
                </c:pt>
                <c:pt idx="5">
                  <c:v>58</c:v>
                </c:pt>
                <c:pt idx="6">
                  <c:v>51</c:v>
                </c:pt>
                <c:pt idx="7">
                  <c:v>41</c:v>
                </c:pt>
                <c:pt idx="8">
                  <c:v>38</c:v>
                </c:pt>
              </c:numCache>
            </c:numRef>
          </c:val>
        </c:ser>
        <c:dLbls>
          <c:showLegendKey val="0"/>
          <c:showVal val="0"/>
          <c:showCatName val="0"/>
          <c:showSerName val="0"/>
          <c:showPercent val="0"/>
          <c:showBubbleSize val="0"/>
        </c:dLbls>
        <c:gapWidth val="150"/>
        <c:axId val="127107072"/>
        <c:axId val="127108608"/>
      </c:barChart>
      <c:lineChart>
        <c:grouping val="standard"/>
        <c:varyColors val="0"/>
        <c:ser>
          <c:idx val="1"/>
          <c:order val="1"/>
          <c:tx>
            <c:v>January 2009 Projections</c:v>
          </c:tx>
          <c:spPr>
            <a:ln>
              <a:solidFill>
                <a:srgbClr val="FFFF00"/>
              </a:solidFill>
            </a:ln>
          </c:spPr>
          <c:marker>
            <c:symbol val="circle"/>
            <c:size val="14"/>
            <c:spPr>
              <a:solidFill>
                <a:srgbClr val="FFFF00"/>
              </a:solidFill>
              <a:ln>
                <a:solidFill>
                  <a:srgbClr val="FFFF00"/>
                </a:solidFill>
              </a:ln>
            </c:spPr>
          </c:marker>
          <c:dPt>
            <c:idx val="4"/>
            <c:marker>
              <c:spPr>
                <a:solidFill>
                  <a:srgbClr val="FFFF00"/>
                </a:solidFill>
                <a:ln>
                  <a:solidFill>
                    <a:srgbClr val="FFFF00"/>
                  </a:solidFill>
                  <a:prstDash val="dashDot"/>
                </a:ln>
              </c:spPr>
            </c:marker>
            <c:bubble3D val="0"/>
          </c:dPt>
          <c:dPt>
            <c:idx val="5"/>
            <c:marker>
              <c:symbol val="none"/>
            </c:marker>
            <c:bubble3D val="0"/>
          </c:dPt>
          <c:dPt>
            <c:idx val="6"/>
            <c:bubble3D val="0"/>
          </c:dPt>
          <c:dPt>
            <c:idx val="7"/>
            <c:bubble3D val="0"/>
          </c:dPt>
          <c:dLbls>
            <c:dLbl>
              <c:idx val="5"/>
              <c:delete val="1"/>
            </c:dLbl>
            <c:dLbl>
              <c:idx val="6"/>
              <c:layout>
                <c:manualLayout>
                  <c:x val="-3.0237083335703182E-2"/>
                  <c:y val="0"/>
                </c:manualLayout>
              </c:layout>
              <c:showLegendKey val="0"/>
              <c:showVal val="1"/>
              <c:showCatName val="0"/>
              <c:showSerName val="0"/>
              <c:showPercent val="0"/>
              <c:showBubbleSize val="0"/>
            </c:dLbl>
            <c:dLbl>
              <c:idx val="7"/>
              <c:layout>
                <c:manualLayout>
                  <c:x val="-2.6877407409513943E-2"/>
                  <c:y val="0"/>
                </c:manualLayout>
              </c:layout>
              <c:spPr>
                <a:noFill/>
                <a:ln cap="rnd">
                  <a:noFill/>
                </a:ln>
              </c:spPr>
              <c:txPr>
                <a:bodyPr/>
                <a:lstStyle/>
                <a:p>
                  <a:pPr>
                    <a:defRPr sz="800" b="1">
                      <a:solidFill>
                        <a:sysClr val="windowText" lastClr="000000"/>
                      </a:solidFill>
                    </a:defRPr>
                  </a:pPr>
                  <a:endParaRPr lang="en-US"/>
                </a:p>
              </c:txPr>
              <c:showLegendKey val="0"/>
              <c:showVal val="1"/>
              <c:showCatName val="0"/>
              <c:showSerName val="0"/>
              <c:showPercent val="0"/>
              <c:showBubbleSize val="0"/>
            </c:dLbl>
            <c:spPr>
              <a:noFill/>
              <a:ln cap="rnd">
                <a:noFill/>
              </a:ln>
            </c:spPr>
            <c:txPr>
              <a:bodyPr/>
              <a:lstStyle/>
              <a:p>
                <a:pPr>
                  <a:defRPr sz="900" b="1">
                    <a:solidFill>
                      <a:sysClr val="windowText" lastClr="000000"/>
                    </a:solidFill>
                  </a:defRPr>
                </a:pPr>
                <a:endParaRPr lang="en-US"/>
              </a:p>
            </c:txPr>
            <c:dLblPos val="ctr"/>
            <c:showLegendKey val="0"/>
            <c:showVal val="1"/>
            <c:showCatName val="0"/>
            <c:showSerName val="0"/>
            <c:showPercent val="0"/>
            <c:showBubbleSize val="0"/>
            <c:showLeaderLines val="0"/>
          </c:dLbls>
          <c:cat>
            <c:numRef>
              <c:f>'Feb 2011 Updated Projections'!$C$2:$L$2</c:f>
              <c:numCache>
                <c:formatCode>[$-409]mmm\-yy;@</c:formatCode>
                <c:ptCount val="10"/>
                <c:pt idx="0">
                  <c:v>38960</c:v>
                </c:pt>
                <c:pt idx="1">
                  <c:v>39325</c:v>
                </c:pt>
                <c:pt idx="2">
                  <c:v>39691</c:v>
                </c:pt>
                <c:pt idx="3">
                  <c:v>40056</c:v>
                </c:pt>
                <c:pt idx="4">
                  <c:v>40421</c:v>
                </c:pt>
                <c:pt idx="5">
                  <c:v>40483</c:v>
                </c:pt>
                <c:pt idx="6">
                  <c:v>40786</c:v>
                </c:pt>
                <c:pt idx="7">
                  <c:v>41122</c:v>
                </c:pt>
                <c:pt idx="8" formatCode="d\-mmm">
                  <c:v>41529</c:v>
                </c:pt>
                <c:pt idx="9">
                  <c:v>41517</c:v>
                </c:pt>
              </c:numCache>
            </c:numRef>
          </c:cat>
          <c:val>
            <c:numRef>
              <c:f>'Feb 2011 Updated Projections'!$C$4:$L$4</c:f>
              <c:numCache>
                <c:formatCode>General</c:formatCode>
                <c:ptCount val="10"/>
                <c:pt idx="3">
                  <c:v>38</c:v>
                </c:pt>
                <c:pt idx="4">
                  <c:v>57</c:v>
                </c:pt>
                <c:pt idx="5">
                  <c:v>56</c:v>
                </c:pt>
                <c:pt idx="6">
                  <c:v>54</c:v>
                </c:pt>
              </c:numCache>
            </c:numRef>
          </c:val>
          <c:smooth val="0"/>
        </c:ser>
        <c:ser>
          <c:idx val="2"/>
          <c:order val="2"/>
          <c:tx>
            <c:v>February 2011 Projections</c:v>
          </c:tx>
          <c:spPr>
            <a:ln>
              <a:solidFill>
                <a:srgbClr val="99FFCC"/>
              </a:solidFill>
              <a:prstDash val="sysDot"/>
            </a:ln>
          </c:spPr>
          <c:marker>
            <c:symbol val="circle"/>
            <c:size val="15"/>
            <c:spPr>
              <a:solidFill>
                <a:srgbClr val="99FFCC"/>
              </a:solidFill>
              <a:ln>
                <a:solidFill>
                  <a:srgbClr val="00B050"/>
                </a:solidFill>
                <a:prstDash val="sysDot"/>
              </a:ln>
            </c:spPr>
          </c:marker>
          <c:dPt>
            <c:idx val="6"/>
            <c:marker>
              <c:symbol val="circle"/>
              <c:size val="13"/>
            </c:marker>
            <c:bubble3D val="0"/>
          </c:dPt>
          <c:dPt>
            <c:idx val="8"/>
            <c:marker>
              <c:symbol val="none"/>
            </c:marker>
            <c:bubble3D val="0"/>
          </c:dPt>
          <c:dPt>
            <c:idx val="9"/>
            <c:marker>
              <c:symbol val="circle"/>
              <c:size val="13"/>
            </c:marker>
            <c:bubble3D val="0"/>
          </c:dPt>
          <c:dLbls>
            <c:dLbl>
              <c:idx val="6"/>
              <c:layout/>
              <c:tx>
                <c:rich>
                  <a:bodyPr/>
                  <a:lstStyle/>
                  <a:p>
                    <a:r>
                      <a:rPr lang="en-US" sz="900" b="1" dirty="0"/>
                      <a:t>49</a:t>
                    </a:r>
                  </a:p>
                </c:rich>
              </c:tx>
              <c:dLblPos val="ctr"/>
              <c:showLegendKey val="0"/>
              <c:showVal val="1"/>
              <c:showCatName val="0"/>
              <c:showSerName val="0"/>
              <c:showPercent val="0"/>
              <c:showBubbleSize val="0"/>
            </c:dLbl>
            <c:dLbl>
              <c:idx val="8"/>
              <c:delete val="1"/>
            </c:dLbl>
            <c:dLbl>
              <c:idx val="9"/>
              <c:layout>
                <c:manualLayout>
                  <c:x val="-2.9867518983822245E-2"/>
                  <c:y val="2.7286823837339592E-3"/>
                </c:manualLayout>
              </c:layout>
              <c:dLblPos val="r"/>
              <c:showLegendKey val="0"/>
              <c:showVal val="1"/>
              <c:showCatName val="0"/>
              <c:showSerName val="0"/>
              <c:showPercent val="0"/>
              <c:showBubbleSize val="0"/>
            </c:dLbl>
            <c:spPr>
              <a:noFill/>
              <a:ln>
                <a:solidFill>
                  <a:srgbClr val="99FFCC"/>
                </a:solidFill>
              </a:ln>
            </c:spPr>
            <c:txPr>
              <a:bodyPr/>
              <a:lstStyle/>
              <a:p>
                <a:pPr>
                  <a:defRPr sz="900" b="1"/>
                </a:pPr>
                <a:endParaRPr lang="en-US"/>
              </a:p>
            </c:txPr>
            <c:dLblPos val="ctr"/>
            <c:showLegendKey val="0"/>
            <c:showVal val="1"/>
            <c:showCatName val="0"/>
            <c:showSerName val="0"/>
            <c:showPercent val="0"/>
            <c:showBubbleSize val="0"/>
            <c:showLeaderLines val="0"/>
          </c:dLbls>
          <c:cat>
            <c:numRef>
              <c:f>'Feb 2011 Updated Projections'!$C$2:$L$2</c:f>
              <c:numCache>
                <c:formatCode>[$-409]mmm\-yy;@</c:formatCode>
                <c:ptCount val="10"/>
                <c:pt idx="0">
                  <c:v>38960</c:v>
                </c:pt>
                <c:pt idx="1">
                  <c:v>39325</c:v>
                </c:pt>
                <c:pt idx="2">
                  <c:v>39691</c:v>
                </c:pt>
                <c:pt idx="3">
                  <c:v>40056</c:v>
                </c:pt>
                <c:pt idx="4">
                  <c:v>40421</c:v>
                </c:pt>
                <c:pt idx="5">
                  <c:v>40483</c:v>
                </c:pt>
                <c:pt idx="6">
                  <c:v>40786</c:v>
                </c:pt>
                <c:pt idx="7">
                  <c:v>41122</c:v>
                </c:pt>
                <c:pt idx="8" formatCode="d\-mmm">
                  <c:v>41529</c:v>
                </c:pt>
                <c:pt idx="9">
                  <c:v>41517</c:v>
                </c:pt>
              </c:numCache>
            </c:numRef>
          </c:cat>
          <c:val>
            <c:numRef>
              <c:f>'Feb 2011 Updated Projections'!$C$6:$L$6</c:f>
              <c:numCache>
                <c:formatCode>General</c:formatCode>
                <c:ptCount val="10"/>
                <c:pt idx="6">
                  <c:v>49</c:v>
                </c:pt>
                <c:pt idx="7">
                  <c:v>38</c:v>
                </c:pt>
                <c:pt idx="8">
                  <c:v>34</c:v>
                </c:pt>
                <c:pt idx="9">
                  <c:v>30</c:v>
                </c:pt>
              </c:numCache>
            </c:numRef>
          </c:val>
          <c:smooth val="0"/>
        </c:ser>
        <c:ser>
          <c:idx val="3"/>
          <c:order val="3"/>
          <c:tx>
            <c:v>December 2009 Projections</c:v>
          </c:tx>
          <c:spPr>
            <a:ln w="19050">
              <a:prstDash val="sysDash"/>
            </a:ln>
          </c:spPr>
          <c:marker>
            <c:symbol val="circle"/>
            <c:size val="15"/>
            <c:spPr>
              <a:solidFill>
                <a:schemeClr val="accent4">
                  <a:lumMod val="60000"/>
                  <a:lumOff val="40000"/>
                </a:schemeClr>
              </a:solidFill>
              <a:ln w="19050" cap="sq">
                <a:prstDash val="sysDash"/>
              </a:ln>
            </c:spPr>
          </c:marker>
          <c:dPt>
            <c:idx val="5"/>
            <c:marker>
              <c:symbol val="circle"/>
              <c:size val="2"/>
            </c:marker>
            <c:bubble3D val="0"/>
          </c:dPt>
          <c:dPt>
            <c:idx val="6"/>
            <c:marker>
              <c:symbol val="circle"/>
              <c:size val="12"/>
            </c:marker>
            <c:bubble3D val="0"/>
          </c:dPt>
          <c:dLbls>
            <c:dLbl>
              <c:idx val="5"/>
              <c:layout>
                <c:manualLayout>
                  <c:x val="8.0466757323633814E-2"/>
                  <c:y val="1.9404023260343368E-2"/>
                </c:manualLayout>
              </c:layout>
              <c:tx>
                <c:rich>
                  <a:bodyPr/>
                  <a:lstStyle/>
                  <a:p>
                    <a:r>
                      <a:rPr lang="en-US" sz="900" b="1" dirty="0"/>
                      <a:t>54</a:t>
                    </a:r>
                  </a:p>
                </c:rich>
              </c:tx>
              <c:showLegendKey val="0"/>
              <c:showVal val="1"/>
              <c:showCatName val="0"/>
              <c:showSerName val="0"/>
              <c:showPercent val="0"/>
              <c:showBubbleSize val="0"/>
            </c:dLbl>
            <c:dLbl>
              <c:idx val="6"/>
              <c:delete val="1"/>
            </c:dLbl>
            <c:spPr>
              <a:noFill/>
            </c:spPr>
            <c:txPr>
              <a:bodyPr/>
              <a:lstStyle/>
              <a:p>
                <a:pPr>
                  <a:defRPr sz="1000" b="1"/>
                </a:pPr>
                <a:endParaRPr lang="en-US"/>
              </a:p>
            </c:txPr>
            <c:dLblPos val="ctr"/>
            <c:showLegendKey val="0"/>
            <c:showVal val="1"/>
            <c:showCatName val="0"/>
            <c:showSerName val="0"/>
            <c:showPercent val="0"/>
            <c:showBubbleSize val="0"/>
            <c:showLeaderLines val="0"/>
          </c:dLbls>
          <c:val>
            <c:numRef>
              <c:f>'Feb 2011 Updated Projections'!$C$5:$L$5</c:f>
              <c:numCache>
                <c:formatCode>General</c:formatCode>
                <c:ptCount val="10"/>
              </c:numCache>
            </c:numRef>
          </c:val>
          <c:smooth val="0"/>
        </c:ser>
        <c:dLbls>
          <c:showLegendKey val="0"/>
          <c:showVal val="0"/>
          <c:showCatName val="0"/>
          <c:showSerName val="0"/>
          <c:showPercent val="0"/>
          <c:showBubbleSize val="0"/>
        </c:dLbls>
        <c:marker val="1"/>
        <c:smooth val="0"/>
        <c:axId val="127107072"/>
        <c:axId val="127108608"/>
      </c:lineChart>
      <c:catAx>
        <c:axId val="127107072"/>
        <c:scaling>
          <c:orientation val="minMax"/>
        </c:scaling>
        <c:delete val="0"/>
        <c:axPos val="b"/>
        <c:numFmt formatCode="[$-409]mmm\-yy;@" sourceLinked="1"/>
        <c:majorTickMark val="in"/>
        <c:minorTickMark val="none"/>
        <c:tickLblPos val="low"/>
        <c:crossAx val="127108608"/>
        <c:crosses val="autoZero"/>
        <c:auto val="0"/>
        <c:lblAlgn val="ctr"/>
        <c:lblOffset val="100"/>
        <c:tickLblSkip val="1"/>
        <c:tickMarkSkip val="1"/>
        <c:noMultiLvlLbl val="0"/>
      </c:catAx>
      <c:valAx>
        <c:axId val="127108608"/>
        <c:scaling>
          <c:orientation val="minMax"/>
          <c:max val="60"/>
        </c:scaling>
        <c:delete val="0"/>
        <c:axPos val="l"/>
        <c:majorGridlines/>
        <c:numFmt formatCode="General" sourceLinked="1"/>
        <c:majorTickMark val="none"/>
        <c:minorTickMark val="none"/>
        <c:tickLblPos val="nextTo"/>
        <c:crossAx val="127107072"/>
        <c:crosses val="autoZero"/>
        <c:crossBetween val="between"/>
      </c:valAx>
      <c:spPr>
        <a:solidFill>
          <a:schemeClr val="bg1">
            <a:lumMod val="85000"/>
          </a:schemeClr>
        </a:solidFill>
      </c:spPr>
    </c:plotArea>
    <c:legend>
      <c:legendPos val="b"/>
      <c:legendEntry>
        <c:idx val="3"/>
        <c:delete val="1"/>
      </c:legendEntry>
      <c:layout>
        <c:manualLayout>
          <c:xMode val="edge"/>
          <c:yMode val="edge"/>
          <c:x val="0.18799804221216196"/>
          <c:y val="0.82986557908978531"/>
          <c:w val="0.69660420094406894"/>
          <c:h val="4.7005958625869926E-2"/>
        </c:manualLayout>
      </c:layout>
      <c:overlay val="0"/>
    </c:legend>
    <c:plotVisOnly val="1"/>
    <c:dispBlanksAs val="gap"/>
    <c:showDLblsOverMax val="0"/>
  </c:chart>
  <c:spPr>
    <a:solidFill>
      <a:schemeClr val="bg1">
        <a:lumMod val="95000"/>
      </a:schemeClr>
    </a:solidFill>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0.4156</cdr:x>
      <cdr:y>0.12137</cdr:y>
    </cdr:from>
    <cdr:to>
      <cdr:x>0.65001</cdr:x>
      <cdr:y>0.18246</cdr:y>
    </cdr:to>
    <cdr:sp macro="" textlink="">
      <cdr:nvSpPr>
        <cdr:cNvPr id="2" name="TextBox 1"/>
        <cdr:cNvSpPr txBox="1"/>
      </cdr:nvSpPr>
      <cdr:spPr>
        <a:xfrm xmlns:a="http://schemas.openxmlformats.org/drawingml/2006/main">
          <a:off x="3081583" y="569512"/>
          <a:ext cx="1738067" cy="2866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As of September</a:t>
          </a:r>
          <a:r>
            <a:rPr lang="en-US" sz="1100" baseline="0" dirty="0"/>
            <a:t> </a:t>
          </a:r>
          <a:r>
            <a:rPr lang="en-US" sz="1100" dirty="0"/>
            <a:t>30, </a:t>
          </a:r>
          <a:r>
            <a:rPr lang="en-US" sz="1100" baseline="0" dirty="0"/>
            <a:t>2012</a:t>
          </a:r>
        </a:p>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6"/>
            <a:ext cx="3004819" cy="461645"/>
          </a:xfrm>
          <a:prstGeom prst="rect">
            <a:avLst/>
          </a:prstGeom>
        </p:spPr>
        <p:txBody>
          <a:bodyPr vert="horz" lIns="92336" tIns="46166" rIns="92336" bIns="46166" rtlCol="0"/>
          <a:lstStyle>
            <a:lvl1pPr algn="l">
              <a:defRPr sz="1300"/>
            </a:lvl1pPr>
          </a:lstStyle>
          <a:p>
            <a:endParaRPr lang="en-US" dirty="0"/>
          </a:p>
        </p:txBody>
      </p:sp>
      <p:sp>
        <p:nvSpPr>
          <p:cNvPr id="3" name="Date Placeholder 2"/>
          <p:cNvSpPr>
            <a:spLocks noGrp="1"/>
          </p:cNvSpPr>
          <p:nvPr>
            <p:ph type="dt" idx="1"/>
          </p:nvPr>
        </p:nvSpPr>
        <p:spPr>
          <a:xfrm>
            <a:off x="3927777" y="6"/>
            <a:ext cx="3004819" cy="461645"/>
          </a:xfrm>
          <a:prstGeom prst="rect">
            <a:avLst/>
          </a:prstGeom>
        </p:spPr>
        <p:txBody>
          <a:bodyPr vert="horz" lIns="92336" tIns="46166" rIns="92336" bIns="46166" rtlCol="0"/>
          <a:lstStyle>
            <a:lvl1pPr algn="r">
              <a:defRPr sz="1300"/>
            </a:lvl1pPr>
          </a:lstStyle>
          <a:p>
            <a:fld id="{E9A2880E-91FA-4688-A59E-844E3111B46B}" type="datetimeFigureOut">
              <a:rPr lang="en-US" smtClean="0"/>
              <a:pPr/>
              <a:t>2/18/2013</a:t>
            </a:fld>
            <a:endParaRPr lang="en-US" dirty="0"/>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2336" tIns="46166" rIns="92336" bIns="46166" rtlCol="0" anchor="ctr"/>
          <a:lstStyle/>
          <a:p>
            <a:endParaRPr lang="en-US" dirty="0"/>
          </a:p>
        </p:txBody>
      </p:sp>
      <p:sp>
        <p:nvSpPr>
          <p:cNvPr id="5" name="Notes Placeholder 4"/>
          <p:cNvSpPr>
            <a:spLocks noGrp="1"/>
          </p:cNvSpPr>
          <p:nvPr>
            <p:ph type="body" sz="quarter" idx="3"/>
          </p:nvPr>
        </p:nvSpPr>
        <p:spPr>
          <a:xfrm>
            <a:off x="693420" y="4385629"/>
            <a:ext cx="5547360" cy="4154805"/>
          </a:xfrm>
          <a:prstGeom prst="rect">
            <a:avLst/>
          </a:prstGeom>
        </p:spPr>
        <p:txBody>
          <a:bodyPr vert="horz" lIns="92336" tIns="46166" rIns="92336" bIns="4616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69659"/>
            <a:ext cx="3004819" cy="461645"/>
          </a:xfrm>
          <a:prstGeom prst="rect">
            <a:avLst/>
          </a:prstGeom>
        </p:spPr>
        <p:txBody>
          <a:bodyPr vert="horz" lIns="92336" tIns="46166" rIns="92336" bIns="4616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27777" y="8769659"/>
            <a:ext cx="3004819" cy="461645"/>
          </a:xfrm>
          <a:prstGeom prst="rect">
            <a:avLst/>
          </a:prstGeom>
        </p:spPr>
        <p:txBody>
          <a:bodyPr vert="horz" lIns="92336" tIns="46166" rIns="92336" bIns="46166" rtlCol="0" anchor="b"/>
          <a:lstStyle>
            <a:lvl1pPr algn="r">
              <a:defRPr sz="1300"/>
            </a:lvl1pPr>
          </a:lstStyle>
          <a:p>
            <a:fld id="{82794627-1086-440E-BF19-69C4B3825067}" type="slidenum">
              <a:rPr lang="en-US" smtClean="0"/>
              <a:pPr/>
              <a:t>‹#›</a:t>
            </a:fld>
            <a:endParaRPr lang="en-US" dirty="0"/>
          </a:p>
        </p:txBody>
      </p:sp>
    </p:spTree>
    <p:extLst>
      <p:ext uri="{BB962C8B-B14F-4D97-AF65-F5344CB8AC3E}">
        <p14:creationId xmlns:p14="http://schemas.microsoft.com/office/powerpoint/2010/main" val="1017906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C5177-0DB2-4D63-9CC6-C4D978262B2C}" type="slidenum">
              <a:rPr lang="en-US" smtClean="0"/>
              <a:pPr/>
              <a:t>6</a:t>
            </a:fld>
            <a:endParaRPr lang="en-US" dirty="0"/>
          </a:p>
        </p:txBody>
      </p:sp>
    </p:spTree>
    <p:extLst>
      <p:ext uri="{BB962C8B-B14F-4D97-AF65-F5344CB8AC3E}">
        <p14:creationId xmlns:p14="http://schemas.microsoft.com/office/powerpoint/2010/main" val="2761860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C5177-0DB2-4D63-9CC6-C4D978262B2C}" type="slidenum">
              <a:rPr lang="en-US" smtClean="0"/>
              <a:pPr/>
              <a:t>7</a:t>
            </a:fld>
            <a:endParaRPr lang="en-US" dirty="0"/>
          </a:p>
        </p:txBody>
      </p:sp>
    </p:spTree>
    <p:extLst>
      <p:ext uri="{BB962C8B-B14F-4D97-AF65-F5344CB8AC3E}">
        <p14:creationId xmlns:p14="http://schemas.microsoft.com/office/powerpoint/2010/main" val="2761860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794627-1086-440E-BF19-69C4B382506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2" name="Footer Placeholder 1"/>
          <p:cNvSpPr>
            <a:spLocks noGrp="1"/>
          </p:cNvSpPr>
          <p:nvPr>
            <p:ph type="ftr" sz="quarter" idx="11"/>
          </p:nvPr>
        </p:nvSpPr>
        <p:spPr/>
        <p:txBody>
          <a:bodyPr/>
          <a:lstStyle/>
          <a:p>
            <a:endParaRPr kumimoji="0"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Oval 6"/>
          <p:cNvSpPr/>
          <p:nvPr userDrawn="1"/>
        </p:nvSpPr>
        <p:spPr>
          <a:xfrm>
            <a:off x="8610600" y="6400800"/>
            <a:ext cx="381000" cy="381000"/>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a:xfrm>
            <a:off x="5943600" y="76200"/>
            <a:ext cx="2514600" cy="288925"/>
          </a:xfrm>
        </p:spPr>
        <p:txBody>
          <a:bodyPr/>
          <a:lstStyle/>
          <a:p>
            <a:fld id="{74CBEAF9-9E58-4CC8-A6FF-6DD8A58DEEA4}" type="datetimeFigureOut">
              <a:rPr lang="en-US" smtClean="0"/>
              <a:pPr/>
              <a:t>2/18/2013</a:t>
            </a:fld>
            <a:endParaRPr lang="en-US" dirty="0"/>
          </a:p>
        </p:txBody>
      </p:sp>
      <p:sp>
        <p:nvSpPr>
          <p:cNvPr id="19" name="Footer Placeholder 18"/>
          <p:cNvSpPr>
            <a:spLocks noGrp="1"/>
          </p:cNvSpPr>
          <p:nvPr>
            <p:ph type="ftr" sz="quarter" idx="11"/>
          </p:nvPr>
        </p:nvSpPr>
        <p:spPr>
          <a:xfrm>
            <a:off x="2667000" y="6477000"/>
            <a:ext cx="3429000" cy="288925"/>
          </a:xfrm>
        </p:spPr>
        <p:txBody>
          <a:bodyPr/>
          <a:lstStyle>
            <a:lvl1pPr algn="ctr">
              <a:defRPr/>
            </a:lvl1pPr>
          </a:lstStyle>
          <a:p>
            <a:endParaRPr lang="en-US" dirty="0"/>
          </a:p>
        </p:txBody>
      </p:sp>
      <p:sp>
        <p:nvSpPr>
          <p:cNvPr id="16" name="Slide Number Placeholder 15"/>
          <p:cNvSpPr>
            <a:spLocks noGrp="1"/>
          </p:cNvSpPr>
          <p:nvPr>
            <p:ph type="sldNum" sz="quarter" idx="12"/>
          </p:nvPr>
        </p:nvSpPr>
        <p:spPr>
          <a:xfrm>
            <a:off x="8610600" y="6458712"/>
            <a:ext cx="377952" cy="246888"/>
          </a:xfrm>
        </p:spPr>
        <p:txBody>
          <a:bodyPr/>
          <a:lstStyle>
            <a:lvl1pPr>
              <a:defRPr b="1"/>
            </a:lvl1pPr>
          </a:lstStyle>
          <a:p>
            <a:fld id="{CA15C064-DD44-4CAC-873E-2D1F5482167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11" name="Footer Placeholder 10"/>
          <p:cNvSpPr>
            <a:spLocks noGrp="1"/>
          </p:cNvSpPr>
          <p:nvPr>
            <p:ph type="ftr" sz="quarter" idx="11"/>
          </p:nvPr>
        </p:nvSpPr>
        <p:spPr/>
        <p:txBody>
          <a:bodyPr/>
          <a:lstStyle/>
          <a:p>
            <a:endParaRPr kumimoji="0" lang="en-US" dirty="0"/>
          </a:p>
        </p:txBody>
      </p:sp>
      <p:sp>
        <p:nvSpPr>
          <p:cNvPr id="16" name="Slide Number Placeholder 15"/>
          <p:cNvSpPr>
            <a:spLocks noGrp="1"/>
          </p:cNvSpPr>
          <p:nvPr>
            <p:ph type="sldNum" sz="quarter" idx="12"/>
          </p:nvPr>
        </p:nvSpPr>
        <p:spPr/>
        <p:txBody>
          <a:bodyPr/>
          <a:lstStyle/>
          <a:p>
            <a:fld id="{CA15C064-DD44-4CAC-873E-2D1F54821676}" type="slidenum">
              <a:rPr kumimoji="0" lang="en-US" smtClean="0"/>
              <a:pPr/>
              <a:t>‹#›</a:t>
            </a:fld>
            <a:endParaRPr kumimoji="0"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10" name="Footer Placeholder 9"/>
          <p:cNvSpPr>
            <a:spLocks noGrp="1"/>
          </p:cNvSpPr>
          <p:nvPr>
            <p:ph type="ftr" sz="quarter" idx="11"/>
          </p:nvPr>
        </p:nvSpPr>
        <p:spPr/>
        <p:txBody>
          <a:bodyPr/>
          <a:lstStyle/>
          <a:p>
            <a:endParaRPr kumimoji="0" lang="en-US" dirty="0"/>
          </a:p>
        </p:txBody>
      </p:sp>
      <p:sp>
        <p:nvSpPr>
          <p:cNvPr id="31" name="Slide Number Placeholder 30"/>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a:xfrm>
            <a:off x="8229600" y="6477000"/>
            <a:ext cx="762000" cy="246888"/>
          </a:xfrm>
        </p:spPr>
        <p:txBody>
          <a:bodyPr/>
          <a:lstStyle/>
          <a:p>
            <a:fld id="{CA15C064-DD44-4CAC-873E-2D1F54821676}" type="slidenum">
              <a:rPr kumimoji="0" lang="en-US" smtClean="0"/>
              <a:pPr/>
              <a:t>‹#›</a:t>
            </a:fld>
            <a:endParaRPr kumimoji="0"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21" name="Footer Placeholder 20"/>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24" name="Footer Placeholder 23"/>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29" name="Footer Placeholder 28"/>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74CBEAF9-9E58-4CC8-A6FF-6DD8A58DEEA4}" type="datetimeFigureOut">
              <a:rPr lang="en-US" smtClean="0"/>
              <a:pPr/>
              <a:t>2/18/2013</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31" name="Slide Number Placeholder 30"/>
          <p:cNvSpPr>
            <a:spLocks noGrp="1"/>
          </p:cNvSpPr>
          <p:nvPr>
            <p:ph type="sldNum" sz="quarter" idx="12"/>
          </p:nvPr>
        </p:nvSpPr>
        <p:spPr/>
        <p:txBody>
          <a:bodyPr/>
          <a:lstStyle/>
          <a:p>
            <a:fld id="{CA15C064-DD44-4CAC-873E-2D1F54821676}" type="slidenum">
              <a:rPr kumimoji="0" lang="en-US" smtClean="0"/>
              <a:pPr/>
              <a:t>‹#›</a:t>
            </a:fld>
            <a:endParaRPr kumimoji="0"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74CBEAF9-9E58-4CC8-A6FF-6DD8A58DEEA4}" type="datetimeFigureOut">
              <a:rPr lang="en-US" smtClean="0"/>
              <a:pPr algn="l" eaLnBrk="1" latinLnBrk="0" hangingPunct="1"/>
              <a:t>2/18/2013</a:t>
            </a:fld>
            <a:endParaRPr lang="en-US" dirty="0">
              <a:solidFill>
                <a:schemeClr val="accent1">
                  <a:shade val="75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dirty="0">
              <a:solidFill>
                <a:schemeClr val="accent1">
                  <a:shade val="75000"/>
                </a:scheme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15C064-DD44-4CAC-873E-2D1F54821676}" type="slidenum">
              <a:rPr kumimoji="0" lang="en-US" smtClean="0"/>
              <a:pPr/>
              <a:t>‹#›</a:t>
            </a:fld>
            <a:endParaRPr kumimoji="0" lang="en-US" dirty="0">
              <a:solidFill>
                <a:schemeClr val="accent1">
                  <a:shade val="75000"/>
                </a:scheme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905000"/>
            <a:ext cx="7772400" cy="1222375"/>
          </a:xfrm>
        </p:spPr>
        <p:txBody>
          <a:bodyPr>
            <a:normAutofit/>
          </a:bodyPr>
          <a:lstStyle/>
          <a:p>
            <a:pPr algn="ctr"/>
            <a:r>
              <a:rPr lang="en-US" b="1" dirty="0">
                <a:effectLst/>
              </a:rPr>
              <a:t>House Committee on Investments and Financial </a:t>
            </a:r>
            <a:r>
              <a:rPr lang="en-US" b="1" dirty="0" smtClean="0">
                <a:effectLst/>
              </a:rPr>
              <a:t>Services</a:t>
            </a:r>
            <a:endParaRPr lang="en-US" dirty="0"/>
          </a:p>
        </p:txBody>
      </p:sp>
      <p:sp>
        <p:nvSpPr>
          <p:cNvPr id="3" name="Subtitle 2"/>
          <p:cNvSpPr>
            <a:spLocks noGrp="1"/>
          </p:cNvSpPr>
          <p:nvPr>
            <p:ph type="subTitle" idx="1"/>
          </p:nvPr>
        </p:nvSpPr>
        <p:spPr>
          <a:xfrm>
            <a:off x="0" y="3581400"/>
            <a:ext cx="9144000" cy="914400"/>
          </a:xfrm>
        </p:spPr>
        <p:txBody>
          <a:bodyPr>
            <a:normAutofit lnSpcReduction="10000"/>
          </a:bodyPr>
          <a:lstStyle/>
          <a:p>
            <a:pPr algn="ctr"/>
            <a:endParaRPr lang="en-US" sz="2800" b="1" dirty="0" smtClean="0"/>
          </a:p>
          <a:p>
            <a:pPr algn="ctr"/>
            <a:r>
              <a:rPr lang="en-US" dirty="0" smtClean="0"/>
              <a:t>February 18, 2013</a:t>
            </a:r>
          </a:p>
        </p:txBody>
      </p:sp>
      <p:sp>
        <p:nvSpPr>
          <p:cNvPr id="4" name="Subtitle 2"/>
          <p:cNvSpPr txBox="1">
            <a:spLocks/>
          </p:cNvSpPr>
          <p:nvPr/>
        </p:nvSpPr>
        <p:spPr>
          <a:xfrm>
            <a:off x="457200" y="5486400"/>
            <a:ext cx="8458200" cy="914400"/>
          </a:xfrm>
          <a:prstGeom prst="rect">
            <a:avLst/>
          </a:prstGeom>
        </p:spPr>
        <p:txBody>
          <a:bodyPr vert="horz" anchor="b">
            <a:normAutofit/>
          </a:bodyPr>
          <a:lstStyle/>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en-US" sz="2400" dirty="0" smtClean="0">
                <a:solidFill>
                  <a:schemeClr val="tx2">
                    <a:shade val="75000"/>
                  </a:schemeClr>
                </a:solidFill>
              </a:rPr>
              <a:t>Charles G. Cooper, Banking Commissioner</a:t>
            </a:r>
          </a:p>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en-US" sz="2400" dirty="0" smtClean="0">
                <a:solidFill>
                  <a:schemeClr val="tx2">
                    <a:shade val="75000"/>
                  </a:schemeClr>
                </a:solidFill>
              </a:rPr>
              <a:t>Texas Department of Banking</a:t>
            </a:r>
            <a:endParaRPr kumimoji="0" lang="en-US" sz="2400" b="0" i="0" u="none" strike="noStrike" kern="1200" cap="none" spc="0" normalizeH="0" baseline="0" noProof="0" dirty="0" smtClean="0">
              <a:ln>
                <a:noFill/>
              </a:ln>
              <a:solidFill>
                <a:schemeClr val="tx2">
                  <a:shade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Agency Highlights</a:t>
            </a:r>
            <a:endParaRPr lang="en-US" sz="1600"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10</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6" name="Content Placeholder 5"/>
          <p:cNvSpPr>
            <a:spLocks noGrp="1"/>
          </p:cNvSpPr>
          <p:nvPr>
            <p:ph idx="1"/>
          </p:nvPr>
        </p:nvSpPr>
        <p:spPr>
          <a:xfrm>
            <a:off x="304800" y="1295400"/>
            <a:ext cx="8534400" cy="5334000"/>
          </a:xfrm>
        </p:spPr>
        <p:txBody>
          <a:bodyPr>
            <a:normAutofit/>
          </a:bodyPr>
          <a:lstStyle/>
          <a:p>
            <a:pPr>
              <a:spcAft>
                <a:spcPts val="600"/>
              </a:spcAft>
              <a:buFont typeface="Wingdings 2" pitchFamily="18" charset="2"/>
              <a:buChar char=""/>
            </a:pPr>
            <a:r>
              <a:rPr lang="en-US" sz="1800" b="1" i="1" dirty="0" smtClean="0">
                <a:solidFill>
                  <a:schemeClr val="tx2">
                    <a:lumMod val="75000"/>
                  </a:schemeClr>
                </a:solidFill>
              </a:rPr>
              <a:t>Limited  Number of Bank Failures</a:t>
            </a:r>
            <a:r>
              <a:rPr lang="en-US" sz="1800" b="1" dirty="0" smtClean="0"/>
              <a:t>: </a:t>
            </a:r>
            <a:r>
              <a:rPr lang="en-US" sz="1800" dirty="0" smtClean="0"/>
              <a:t>From 2008 through 2012, 462 banks failed nationwide while only five Texas state-chartered were closed in Texas.</a:t>
            </a:r>
            <a:endParaRPr lang="en-US" sz="1800" dirty="0"/>
          </a:p>
          <a:p>
            <a:pPr>
              <a:spcAft>
                <a:spcPts val="600"/>
              </a:spcAft>
              <a:buFont typeface="Wingdings 2" pitchFamily="18" charset="2"/>
              <a:buChar char=""/>
            </a:pPr>
            <a:r>
              <a:rPr lang="en-US" sz="1800" b="1" i="1" dirty="0" smtClean="0">
                <a:solidFill>
                  <a:schemeClr val="tx2">
                    <a:lumMod val="75000"/>
                  </a:schemeClr>
                </a:solidFill>
              </a:rPr>
              <a:t>Experienced Staff</a:t>
            </a:r>
            <a:r>
              <a:rPr lang="en-US" sz="1800" b="1" dirty="0" smtClean="0"/>
              <a:t>: </a:t>
            </a:r>
            <a:r>
              <a:rPr lang="en-US" sz="1800" dirty="0" smtClean="0"/>
              <a:t>Through enhanced training and education and the ability to offer competitive salaries, the Department has been able to attract and retain a highly-qualified professional staff implementing the “Tough but Fair” motto.</a:t>
            </a:r>
          </a:p>
          <a:p>
            <a:pPr>
              <a:spcAft>
                <a:spcPts val="600"/>
              </a:spcAft>
              <a:buFont typeface="Wingdings 2" pitchFamily="18" charset="2"/>
              <a:buChar char=""/>
            </a:pPr>
            <a:r>
              <a:rPr lang="en-US" sz="1800" b="1" i="1" dirty="0" smtClean="0">
                <a:solidFill>
                  <a:schemeClr val="tx2">
                    <a:lumMod val="75000"/>
                  </a:schemeClr>
                </a:solidFill>
              </a:rPr>
              <a:t>Sound Fiscal Management</a:t>
            </a:r>
            <a:r>
              <a:rPr lang="en-US" sz="1800" b="1" dirty="0" smtClean="0"/>
              <a:t>: </a:t>
            </a:r>
            <a:r>
              <a:rPr lang="en-US" sz="1800" dirty="0" smtClean="0"/>
              <a:t>No material changes to bank assessments since 2003.</a:t>
            </a:r>
          </a:p>
          <a:p>
            <a:pPr>
              <a:buFont typeface="Wingdings 2" pitchFamily="18" charset="2"/>
              <a:buChar char=""/>
            </a:pPr>
            <a:r>
              <a:rPr lang="en-US" sz="1800" b="1" i="1" dirty="0">
                <a:solidFill>
                  <a:schemeClr val="tx2">
                    <a:lumMod val="75000"/>
                  </a:schemeClr>
                </a:solidFill>
              </a:rPr>
              <a:t>In FY 2012</a:t>
            </a:r>
            <a:r>
              <a:rPr lang="en-US" sz="1800" dirty="0"/>
              <a:t>: </a:t>
            </a:r>
          </a:p>
          <a:p>
            <a:pPr lvl="2" indent="-227013">
              <a:buFont typeface="Wingdings" pitchFamily="2" charset="2"/>
              <a:buChar char="ü"/>
              <a:defRPr/>
            </a:pPr>
            <a:r>
              <a:rPr lang="en-US" sz="1800" dirty="0"/>
              <a:t>95% of the banks received examinations when due. </a:t>
            </a:r>
          </a:p>
          <a:p>
            <a:pPr lvl="3" indent="-227013">
              <a:buFont typeface="Wingdings" pitchFamily="2" charset="2"/>
              <a:buChar char="ü"/>
              <a:defRPr/>
            </a:pPr>
            <a:r>
              <a:rPr lang="en-US" sz="1400" dirty="0"/>
              <a:t> </a:t>
            </a:r>
            <a:r>
              <a:rPr lang="en-US" sz="1600" dirty="0"/>
              <a:t>254 examinations performed</a:t>
            </a:r>
            <a:endParaRPr lang="en-US" sz="1400" dirty="0"/>
          </a:p>
          <a:p>
            <a:pPr lvl="2" indent="-227013">
              <a:buFont typeface="Wingdings" pitchFamily="2" charset="2"/>
              <a:buChar char="ü"/>
              <a:defRPr/>
            </a:pPr>
            <a:r>
              <a:rPr lang="en-US" sz="1800" dirty="0"/>
              <a:t>100% bank, foreign bank, trust company, trust department, IT, and other specialty examinations or reviews were performed. </a:t>
            </a:r>
          </a:p>
          <a:p>
            <a:pPr lvl="3" indent="-227013">
              <a:buFont typeface="Wingdings" pitchFamily="2" charset="2"/>
              <a:buChar char="ü"/>
              <a:defRPr/>
            </a:pPr>
            <a:r>
              <a:rPr lang="en-US" sz="1600" dirty="0"/>
              <a:t>440 examinations performed</a:t>
            </a:r>
          </a:p>
          <a:p>
            <a:pPr lvl="2" indent="-227013">
              <a:buFont typeface="Wingdings" pitchFamily="2" charset="2"/>
              <a:buChar char="ü"/>
              <a:defRPr/>
            </a:pPr>
            <a:r>
              <a:rPr lang="en-US" sz="1800" dirty="0"/>
              <a:t>92% Special Audit licensee examinations were performed by the Department.</a:t>
            </a:r>
            <a:r>
              <a:rPr lang="en-US" sz="1600" dirty="0"/>
              <a:t> </a:t>
            </a:r>
          </a:p>
          <a:p>
            <a:pPr lvl="3" indent="-227013">
              <a:buFont typeface="Wingdings" pitchFamily="2" charset="2"/>
              <a:buChar char="ü"/>
              <a:defRPr/>
            </a:pPr>
            <a:r>
              <a:rPr lang="en-US" sz="1600" dirty="0"/>
              <a:t>542 examinations performed</a:t>
            </a:r>
          </a:p>
          <a:p>
            <a:pPr>
              <a:spcAft>
                <a:spcPts val="600"/>
              </a:spcAft>
              <a:buFont typeface="Wingdings 2" pitchFamily="18" charset="2"/>
              <a:buChar char=""/>
            </a:pPr>
            <a:endParaRPr lang="en-US" sz="1800" b="1" dirty="0" smtClean="0"/>
          </a:p>
          <a:p>
            <a:pPr lvl="0">
              <a:buClrTx/>
              <a:buSzTx/>
              <a:buFont typeface="Arial" pitchFamily="34" charset="0"/>
              <a:buChar char="•"/>
              <a:defRPr/>
            </a:pPr>
            <a:endParaRPr lang="en-US" dirty="0" smtClean="0"/>
          </a:p>
          <a:p>
            <a:pPr lvl="0">
              <a:buClrTx/>
              <a:buSzTx/>
              <a:buFont typeface="Arial" pitchFamily="34" charset="0"/>
              <a:buChar char="•"/>
              <a:defRPr/>
            </a:pPr>
            <a:endParaRPr lang="en-US" dirty="0" smtClean="0">
              <a:solidFill>
                <a:schemeClr val="tx1"/>
              </a:solidFill>
            </a:endParaRPr>
          </a:p>
          <a:p>
            <a:pPr lvl="0">
              <a:buClrTx/>
              <a:buSzTx/>
              <a:buFont typeface="Arial" pitchFamily="34" charset="0"/>
              <a:buChar char="•"/>
              <a:defRPr/>
            </a:pP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Agency Highlights</a:t>
            </a:r>
            <a:endParaRPr lang="en-US" sz="1600"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11</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6" name="Content Placeholder 5"/>
          <p:cNvSpPr>
            <a:spLocks noGrp="1"/>
          </p:cNvSpPr>
          <p:nvPr>
            <p:ph idx="1"/>
          </p:nvPr>
        </p:nvSpPr>
        <p:spPr>
          <a:xfrm>
            <a:off x="304800" y="1295400"/>
            <a:ext cx="8534400" cy="5334000"/>
          </a:xfrm>
        </p:spPr>
        <p:txBody>
          <a:bodyPr>
            <a:normAutofit/>
          </a:bodyPr>
          <a:lstStyle/>
          <a:p>
            <a:pPr>
              <a:spcAft>
                <a:spcPts val="800"/>
              </a:spcAft>
              <a:buFont typeface="Wingdings 2" pitchFamily="18" charset="2"/>
              <a:buChar char="ó"/>
              <a:defRPr/>
            </a:pPr>
            <a:r>
              <a:rPr lang="en-US" sz="1800" b="1" i="1" dirty="0" smtClean="0">
                <a:solidFill>
                  <a:schemeClr val="tx2">
                    <a:lumMod val="75000"/>
                  </a:schemeClr>
                </a:solidFill>
              </a:rPr>
              <a:t>Leadership Role in Promoting Cyber Security</a:t>
            </a:r>
            <a:r>
              <a:rPr lang="en-US" sz="1800" b="1" dirty="0" smtClean="0"/>
              <a:t>: </a:t>
            </a:r>
            <a:r>
              <a:rPr lang="en-US" sz="1800" dirty="0" smtClean="0"/>
              <a:t>Corporate </a:t>
            </a:r>
            <a:r>
              <a:rPr lang="en-US" sz="1800" dirty="0"/>
              <a:t>Account Takeovers (CATO) is </a:t>
            </a:r>
            <a:r>
              <a:rPr lang="en-US" sz="1800" dirty="0" smtClean="0"/>
              <a:t>a form of identity theft where cyber thieves gain control of a business’s bank account and then initiate fraudulent wires and ACH transactions. The Texas Department of Banking and banking industry representatives in conjunction with the U.S. Secret Service formed the Texas Bankers Electronic Crimes Task Force. The Task Force developed a list of best practices and the Department issued minimum standards to Texas state-chartered banks to enhance risk management in this area.</a:t>
            </a:r>
            <a:endParaRPr lang="en-US" sz="1800" dirty="0"/>
          </a:p>
          <a:p>
            <a:pPr marL="341313" indent="0">
              <a:buNone/>
              <a:defRPr/>
            </a:pPr>
            <a:r>
              <a:rPr lang="en-US" sz="1800" dirty="0" smtClean="0"/>
              <a:t>This initiative has proven to be very successful and in December 2012, the Conference of State Bank Supervisors (CSBS), the U.S. Secret Service, and the Financial Services-Information Sharing and Analysis Center (FS-ISAC) announced the adoption of these best practices to be utilized by financial institutions nationwide.</a:t>
            </a:r>
            <a:endParaRPr lang="en-US" dirty="0" smtClean="0">
              <a:solidFill>
                <a:schemeClr val="tx1"/>
              </a:solidFill>
            </a:endParaRPr>
          </a:p>
          <a:p>
            <a:pPr lvl="0">
              <a:buClrTx/>
              <a:buSzTx/>
              <a:buFont typeface="Arial" pitchFamily="34" charset="0"/>
              <a:buChar char="•"/>
              <a:defRPr/>
            </a:pPr>
            <a:endParaRPr lang="en-US" dirty="0" smtClean="0"/>
          </a:p>
          <a:p>
            <a:pPr lvl="0">
              <a:buClrTx/>
              <a:buSzTx/>
              <a:buFont typeface="Arial" pitchFamily="34" charset="0"/>
              <a:buChar char="•"/>
              <a:defRPr/>
            </a:pPr>
            <a:endParaRPr lang="en-US" dirty="0" smtClean="0">
              <a:solidFill>
                <a:schemeClr val="tx1"/>
              </a:solidFill>
            </a:endParaRPr>
          </a:p>
          <a:p>
            <a:pPr lvl="0">
              <a:buClrTx/>
              <a:buSzTx/>
              <a:buFont typeface="Arial" pitchFamily="34" charset="0"/>
              <a:buChar char="•"/>
              <a:defRPr/>
            </a:pPr>
            <a:endParaRPr lang="en-US" dirty="0" smtClean="0"/>
          </a:p>
          <a:p>
            <a:endParaRPr lang="en-US" dirty="0"/>
          </a:p>
        </p:txBody>
      </p:sp>
    </p:spTree>
    <p:extLst>
      <p:ext uri="{BB962C8B-B14F-4D97-AF65-F5344CB8AC3E}">
        <p14:creationId xmlns:p14="http://schemas.microsoft.com/office/powerpoint/2010/main" val="2764235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noAutofit/>
          </a:bodyPr>
          <a:lstStyle/>
          <a:p>
            <a:r>
              <a:rPr lang="en-US" dirty="0" smtClean="0"/>
              <a:t>State Bank Challenges in Today’s Economy</a:t>
            </a:r>
            <a:endParaRPr lang="en-US"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12</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6" name="Content Placeholder 5"/>
          <p:cNvSpPr>
            <a:spLocks noGrp="1"/>
          </p:cNvSpPr>
          <p:nvPr>
            <p:ph idx="1"/>
          </p:nvPr>
        </p:nvSpPr>
        <p:spPr>
          <a:xfrm>
            <a:off x="457200" y="1752600"/>
            <a:ext cx="8686800" cy="4572000"/>
          </a:xfrm>
        </p:spPr>
        <p:txBody>
          <a:bodyPr>
            <a:normAutofit/>
          </a:bodyPr>
          <a:lstStyle/>
          <a:p>
            <a:pPr>
              <a:buFont typeface="Wingdings 2" pitchFamily="18" charset="2"/>
              <a:buChar char="ó"/>
            </a:pPr>
            <a:r>
              <a:rPr lang="en-US" sz="1800" dirty="0" smtClean="0"/>
              <a:t>Increasing regulatory burden stemming from the financial crisis, i.e. Dodd-Frank, Basel III.</a:t>
            </a:r>
            <a:endParaRPr lang="en-US" sz="1800" dirty="0">
              <a:solidFill>
                <a:schemeClr val="tx2">
                  <a:lumMod val="50000"/>
                </a:schemeClr>
              </a:solidFill>
            </a:endParaRPr>
          </a:p>
          <a:p>
            <a:pPr>
              <a:buFont typeface="Wingdings 2" pitchFamily="18" charset="2"/>
              <a:buChar char="ó"/>
            </a:pPr>
            <a:r>
              <a:rPr lang="en-US" sz="1800" dirty="0"/>
              <a:t>Monitoring and evaluating the drought conditions on communities and institutions, especially in regard to credit availability and other services.  </a:t>
            </a:r>
            <a:endParaRPr lang="en-US" sz="1800" dirty="0" smtClean="0">
              <a:solidFill>
                <a:srgbClr val="FF0000"/>
              </a:solidFill>
            </a:endParaRPr>
          </a:p>
          <a:p>
            <a:pPr lvl="0">
              <a:buFont typeface="Wingdings 2" pitchFamily="18" charset="2"/>
              <a:buChar char="ó"/>
            </a:pPr>
            <a:r>
              <a:rPr lang="en-US" sz="1800" dirty="0" smtClean="0"/>
              <a:t>Managing troubled assets and engaging in robust servicing and collection practices.</a:t>
            </a:r>
          </a:p>
          <a:p>
            <a:pPr lvl="0">
              <a:buFont typeface="Wingdings 2" pitchFamily="18" charset="2"/>
              <a:buChar char="ó"/>
            </a:pPr>
            <a:r>
              <a:rPr lang="en-US" sz="1800" dirty="0" smtClean="0"/>
              <a:t>Managing a narrowing net interest margin in a low rate environment.</a:t>
            </a:r>
          </a:p>
          <a:p>
            <a:pPr lvl="0">
              <a:buFont typeface="Wingdings 2" pitchFamily="18" charset="2"/>
              <a:buChar char="ó"/>
            </a:pPr>
            <a:r>
              <a:rPr lang="en-US" sz="1800" dirty="0" smtClean="0"/>
              <a:t>Seeking revenue diversification through noninterest income sources.</a:t>
            </a:r>
          </a:p>
          <a:p>
            <a:pPr lvl="0">
              <a:buClrTx/>
              <a:buSzTx/>
              <a:buFont typeface="Arial" pitchFamily="34" charset="0"/>
              <a:buChar char="•"/>
              <a:defRPr/>
            </a:pPr>
            <a:endParaRPr lang="en-US" dirty="0" smtClean="0">
              <a:solidFill>
                <a:schemeClr val="tx1"/>
              </a:solidFill>
            </a:endParaRPr>
          </a:p>
          <a:p>
            <a:pPr lvl="0">
              <a:buClrTx/>
              <a:buSzTx/>
              <a:buFont typeface="Arial" pitchFamily="34" charset="0"/>
              <a:buChar char="•"/>
              <a:defRPr/>
            </a:pPr>
            <a:endParaRPr lang="en-US" dirty="0" smtClean="0"/>
          </a:p>
          <a:p>
            <a:pPr lvl="0">
              <a:buClrTx/>
              <a:buSzTx/>
              <a:buFont typeface="Arial" pitchFamily="34" charset="0"/>
              <a:buChar char="•"/>
              <a:defRPr/>
            </a:pPr>
            <a:endParaRPr lang="en-US" dirty="0" smtClean="0">
              <a:solidFill>
                <a:schemeClr val="tx1"/>
              </a:solidFill>
            </a:endParaRPr>
          </a:p>
          <a:p>
            <a:pPr lvl="0">
              <a:buClrTx/>
              <a:buSzTx/>
              <a:buFont typeface="Arial" pitchFamily="34" charset="0"/>
              <a:buChar char="•"/>
              <a:defRPr/>
            </a:pP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Legislation</a:t>
            </a:r>
            <a:endParaRPr lang="en-US" sz="1600" dirty="0"/>
          </a:p>
        </p:txBody>
      </p:sp>
      <p:sp>
        <p:nvSpPr>
          <p:cNvPr id="4" name="Slide Number Placeholder 3"/>
          <p:cNvSpPr>
            <a:spLocks noGrp="1"/>
          </p:cNvSpPr>
          <p:nvPr>
            <p:ph type="sldNum" sz="quarter" idx="12"/>
          </p:nvPr>
        </p:nvSpPr>
        <p:spPr>
          <a:xfrm>
            <a:off x="8534400" y="6458712"/>
            <a:ext cx="457200" cy="399288"/>
          </a:xfrm>
        </p:spPr>
        <p:txBody>
          <a:bodyPr/>
          <a:lstStyle/>
          <a:p>
            <a:fld id="{CA15C064-DD44-4CAC-873E-2D1F54821676}" type="slidenum">
              <a:rPr kumimoji="0" lang="en-US" smtClean="0"/>
              <a:pPr/>
              <a:t>13</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3" name="Content Placeholder 2"/>
          <p:cNvSpPr>
            <a:spLocks noGrp="1"/>
          </p:cNvSpPr>
          <p:nvPr>
            <p:ph idx="1"/>
          </p:nvPr>
        </p:nvSpPr>
        <p:spPr>
          <a:xfrm>
            <a:off x="304800" y="1371600"/>
            <a:ext cx="8686800" cy="4953000"/>
          </a:xfrm>
        </p:spPr>
        <p:txBody>
          <a:bodyPr>
            <a:normAutofit fontScale="77500" lnSpcReduction="20000"/>
          </a:bodyPr>
          <a:lstStyle/>
          <a:p>
            <a:pPr>
              <a:buFont typeface="Wingdings 2" pitchFamily="18" charset="2"/>
              <a:buChar char="ó"/>
            </a:pPr>
            <a:r>
              <a:rPr lang="en-US" sz="2200" b="1" dirty="0" smtClean="0"/>
              <a:t>Banks and Trust Companies:</a:t>
            </a:r>
            <a:r>
              <a:rPr lang="en-US" sz="2200" dirty="0" smtClean="0"/>
              <a:t> Change requirement for monthly board meetings, revise loan production office requirements, define surplus, clarify ability of advisory directors to receive confidential information, revise terms to be consistent with the Business Organization Code, and correct references.</a:t>
            </a:r>
          </a:p>
          <a:p>
            <a:pPr marL="285750">
              <a:buFont typeface="Wingdings 2" pitchFamily="18" charset="2"/>
              <a:buChar char="ó"/>
            </a:pPr>
            <a:endParaRPr lang="en-US" sz="2200" dirty="0" smtClean="0"/>
          </a:p>
          <a:p>
            <a:pPr marL="344488" indent="-344488">
              <a:buFont typeface="Wingdings 2" pitchFamily="18" charset="2"/>
              <a:buChar char="ó"/>
            </a:pPr>
            <a:r>
              <a:rPr lang="en-US" sz="2200" b="1" dirty="0" smtClean="0"/>
              <a:t>Prepaid Funeral Contracts:</a:t>
            </a:r>
            <a:r>
              <a:rPr lang="en-US" sz="2200" dirty="0" smtClean="0"/>
              <a:t> Clarify permit renewal types, grant authority to issue subpoenas for investigations, clarify hearing process, and grant authority to issue prohibition orders.</a:t>
            </a:r>
          </a:p>
          <a:p>
            <a:pPr marL="285750">
              <a:buFont typeface="Wingdings 2" pitchFamily="18" charset="2"/>
              <a:buChar char="ó"/>
            </a:pPr>
            <a:endParaRPr lang="en-US" sz="2200" dirty="0"/>
          </a:p>
          <a:p>
            <a:pPr marL="288925" indent="-288925">
              <a:buFont typeface="Wingdings 2" pitchFamily="18" charset="2"/>
              <a:buChar char="ó"/>
            </a:pPr>
            <a:r>
              <a:rPr lang="en-US" sz="2200" b="1" dirty="0" smtClean="0"/>
              <a:t>Perpetual Care Cemeteries: </a:t>
            </a:r>
            <a:r>
              <a:rPr lang="en-US" sz="2200" dirty="0"/>
              <a:t>C</a:t>
            </a:r>
            <a:r>
              <a:rPr lang="en-US" sz="2200" dirty="0" smtClean="0"/>
              <a:t>larify when it is necessary to file an amended plat map, clarify the minimum capital requirement for each cemetery, and make it a criminal offense for unauthorized multiple burials.</a:t>
            </a:r>
          </a:p>
          <a:p>
            <a:pPr marL="285750">
              <a:buFont typeface="Wingdings 2" pitchFamily="18" charset="2"/>
              <a:buChar char="ó"/>
            </a:pPr>
            <a:endParaRPr lang="en-US" sz="2200" dirty="0"/>
          </a:p>
          <a:p>
            <a:pPr marL="285750" indent="-285750">
              <a:buFont typeface="Wingdings 2" pitchFamily="18" charset="2"/>
              <a:buChar char="ó"/>
            </a:pPr>
            <a:r>
              <a:rPr lang="en-US" sz="2200" b="1" dirty="0" smtClean="0"/>
              <a:t>Money Services Businesses</a:t>
            </a:r>
            <a:r>
              <a:rPr lang="en-US" sz="2200" dirty="0" smtClean="0"/>
              <a:t>: Allow the agency to use the National Mortgage Licensing System database, define prepaid access, eliminate license renewals, broaden the definition of currency exchange and correct references.</a:t>
            </a:r>
          </a:p>
          <a:p>
            <a:pPr marL="285750">
              <a:buFont typeface="Wingdings 2" pitchFamily="18" charset="2"/>
              <a:buChar char="ó"/>
            </a:pPr>
            <a:endParaRPr lang="en-US" sz="2200" dirty="0"/>
          </a:p>
          <a:p>
            <a:pPr marL="285750" indent="-285750">
              <a:buFont typeface="Wingdings 2" pitchFamily="18" charset="2"/>
              <a:buChar char="ó"/>
            </a:pPr>
            <a:r>
              <a:rPr lang="en-US" sz="2200" b="1" dirty="0" smtClean="0"/>
              <a:t>Criminal History Information</a:t>
            </a:r>
            <a:r>
              <a:rPr lang="en-US" sz="2200" dirty="0" smtClean="0"/>
              <a:t>: Add authority to obtain criminal history information on perpetual care cemetery owners, clarify authority to obtain criminal history on department employees, and correct references.</a:t>
            </a:r>
          </a:p>
        </p:txBody>
      </p:sp>
    </p:spTree>
    <p:extLst>
      <p:ext uri="{BB962C8B-B14F-4D97-AF65-F5344CB8AC3E}">
        <p14:creationId xmlns:p14="http://schemas.microsoft.com/office/powerpoint/2010/main" val="25164432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Department Overview</a:t>
            </a:r>
            <a:endParaRPr lang="en-US" dirty="0"/>
          </a:p>
        </p:txBody>
      </p:sp>
      <p:sp>
        <p:nvSpPr>
          <p:cNvPr id="3" name="Content Placeholder 2"/>
          <p:cNvSpPr>
            <a:spLocks noGrp="1"/>
          </p:cNvSpPr>
          <p:nvPr>
            <p:ph idx="1"/>
          </p:nvPr>
        </p:nvSpPr>
        <p:spPr>
          <a:xfrm>
            <a:off x="304800" y="1371600"/>
            <a:ext cx="8686800" cy="4953000"/>
          </a:xfrm>
        </p:spPr>
        <p:txBody>
          <a:bodyPr>
            <a:normAutofit/>
          </a:bodyPr>
          <a:lstStyle/>
          <a:p>
            <a:pPr>
              <a:spcBef>
                <a:spcPts val="200"/>
              </a:spcBef>
              <a:buFont typeface="Wingdings 2" pitchFamily="18" charset="2"/>
              <a:buChar char="ó"/>
            </a:pPr>
            <a:r>
              <a:rPr lang="en-US" sz="2100" dirty="0" smtClean="0"/>
              <a:t>Established in 1905 by the 29</a:t>
            </a:r>
            <a:r>
              <a:rPr lang="en-US" sz="2100" baseline="30000" dirty="0" smtClean="0"/>
              <a:t>th</a:t>
            </a:r>
            <a:r>
              <a:rPr lang="en-US" sz="2100" dirty="0" smtClean="0"/>
              <a:t> Legislature.</a:t>
            </a:r>
          </a:p>
          <a:p>
            <a:pPr>
              <a:spcBef>
                <a:spcPts val="200"/>
              </a:spcBef>
              <a:buFont typeface="Wingdings 2" pitchFamily="18" charset="2"/>
              <a:buChar char="ó"/>
            </a:pPr>
            <a:r>
              <a:rPr lang="en-US" sz="2100" dirty="0" smtClean="0"/>
              <a:t>Granted Semi-Dependent, Semi-Independent status by 81</a:t>
            </a:r>
            <a:r>
              <a:rPr lang="en-US" sz="2100" baseline="30000" dirty="0" smtClean="0"/>
              <a:t>st</a:t>
            </a:r>
            <a:r>
              <a:rPr lang="en-US" sz="2100" dirty="0" smtClean="0"/>
              <a:t> Legislature.</a:t>
            </a:r>
          </a:p>
          <a:p>
            <a:pPr>
              <a:spcBef>
                <a:spcPts val="200"/>
              </a:spcBef>
              <a:buFont typeface="Wingdings 2" pitchFamily="18" charset="2"/>
              <a:buChar char="ó"/>
            </a:pPr>
            <a:r>
              <a:rPr lang="en-US" sz="2100" dirty="0" smtClean="0"/>
              <a:t>Rich tradition of professional and sound regulation.</a:t>
            </a:r>
          </a:p>
          <a:p>
            <a:pPr>
              <a:spcBef>
                <a:spcPts val="200"/>
              </a:spcBef>
              <a:buFont typeface="Wingdings 2" pitchFamily="18" charset="2"/>
              <a:buChar char="ó"/>
            </a:pPr>
            <a:r>
              <a:rPr lang="en-US" sz="2100" dirty="0" smtClean="0"/>
              <a:t>Practices and promotes fiscal responsibility.</a:t>
            </a:r>
          </a:p>
          <a:p>
            <a:pPr>
              <a:spcBef>
                <a:spcPts val="200"/>
              </a:spcBef>
              <a:buFont typeface="Wingdings 2" pitchFamily="18" charset="2"/>
              <a:buChar char="ó"/>
            </a:pPr>
            <a:r>
              <a:rPr lang="en-US" sz="2100" dirty="0" smtClean="0"/>
              <a:t>Reduces regulatory burden by coordinating regulatory activities with other state and federal agencies.</a:t>
            </a:r>
          </a:p>
          <a:p>
            <a:pPr>
              <a:spcBef>
                <a:spcPts val="200"/>
              </a:spcBef>
              <a:buFont typeface="Wingdings 2" pitchFamily="18" charset="2"/>
              <a:buChar char="ó"/>
            </a:pPr>
            <a:r>
              <a:rPr lang="en-US" sz="2100" dirty="0" smtClean="0"/>
              <a:t>Ensures Texas has a safe, sound and competitive financial services system.</a:t>
            </a:r>
          </a:p>
          <a:p>
            <a:pPr>
              <a:spcBef>
                <a:spcPts val="200"/>
              </a:spcBef>
              <a:buFont typeface="Wingdings 2" pitchFamily="18" charset="2"/>
              <a:buChar char="ó"/>
            </a:pPr>
            <a:r>
              <a:rPr lang="en-US" sz="2100" dirty="0" smtClean="0"/>
              <a:t>Regulatory oversight in the banking industry is countercyclical, and during times of economic stress there is an increased need for supervision.</a:t>
            </a:r>
          </a:p>
          <a:p>
            <a:pPr>
              <a:spcBef>
                <a:spcPts val="200"/>
              </a:spcBef>
              <a:buFont typeface="Wingdings 2" pitchFamily="18" charset="2"/>
              <a:buChar char="ó"/>
            </a:pPr>
            <a:r>
              <a:rPr lang="en-US" sz="2100" dirty="0" smtClean="0"/>
              <a:t>Department Motto – “Tough but Fair.”</a:t>
            </a:r>
          </a:p>
        </p:txBody>
      </p:sp>
      <p:sp>
        <p:nvSpPr>
          <p:cNvPr id="4" name="Slide Number Placeholder 3"/>
          <p:cNvSpPr>
            <a:spLocks noGrp="1"/>
          </p:cNvSpPr>
          <p:nvPr>
            <p:ph type="sldNum" sz="quarter" idx="12"/>
          </p:nvPr>
        </p:nvSpPr>
        <p:spPr>
          <a:xfrm>
            <a:off x="8686800" y="6458712"/>
            <a:ext cx="228600" cy="246888"/>
          </a:xfrm>
        </p:spPr>
        <p:txBody>
          <a:bodyPr/>
          <a:lstStyle/>
          <a:p>
            <a:pPr algn="ctr"/>
            <a:fld id="{CA15C064-DD44-4CAC-873E-2D1F54821676}" type="slidenum">
              <a:rPr kumimoji="0" lang="en-US" smtClean="0"/>
              <a:pPr algn="ctr"/>
              <a:t>2</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Profile of Regulated Entities</a:t>
            </a:r>
            <a:endParaRPr lang="en-US" sz="1600"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3</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8218097"/>
              </p:ext>
            </p:extLst>
          </p:nvPr>
        </p:nvGraphicFramePr>
        <p:xfrm>
          <a:off x="304800" y="1447800"/>
          <a:ext cx="5638800" cy="4529101"/>
        </p:xfrm>
        <a:graphic>
          <a:graphicData uri="http://schemas.openxmlformats.org/drawingml/2006/table">
            <a:tbl>
              <a:tblPr firstRow="1" bandRow="1">
                <a:effectLst/>
                <a:tableStyleId>{5C22544A-7EE6-4342-B048-85BDC9FD1C3A}</a:tableStyleId>
              </a:tblPr>
              <a:tblGrid>
                <a:gridCol w="1879600"/>
                <a:gridCol w="1879600"/>
                <a:gridCol w="1879600"/>
              </a:tblGrid>
              <a:tr h="465269">
                <a:tc>
                  <a:txBody>
                    <a:bodyPr/>
                    <a:lstStyle/>
                    <a:p>
                      <a:pPr algn="ctr"/>
                      <a:r>
                        <a:rPr lang="en-US" sz="1600" dirty="0" smtClean="0"/>
                        <a:t>Regulated</a:t>
                      </a:r>
                      <a:r>
                        <a:rPr lang="en-US" sz="1600" baseline="0" dirty="0" smtClean="0"/>
                        <a:t> Entities</a:t>
                      </a:r>
                      <a:endParaRPr lang="en-US" sz="16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600" dirty="0" smtClean="0"/>
                        <a:t>Number of Entities</a:t>
                      </a:r>
                      <a:endParaRPr lang="en-US" sz="1600" dirty="0"/>
                    </a:p>
                  </a:txBody>
                  <a:tcPr anchor="ct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600" dirty="0" smtClean="0"/>
                        <a:t>Total Assets</a:t>
                      </a:r>
                    </a:p>
                    <a:p>
                      <a:pPr algn="ctr"/>
                      <a:r>
                        <a:rPr lang="en-US" sz="1100" dirty="0" smtClean="0"/>
                        <a:t> ($ millions)</a:t>
                      </a:r>
                      <a:endParaRPr lang="en-US" sz="16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40119">
                <a:tc gridSpan="3">
                  <a:txBody>
                    <a:bodyPr/>
                    <a:lstStyle/>
                    <a:p>
                      <a:pPr algn="ctr"/>
                      <a:r>
                        <a:rPr lang="en-US" sz="1000" b="1" dirty="0" smtClean="0">
                          <a:solidFill>
                            <a:schemeClr val="bg1"/>
                          </a:solidFill>
                        </a:rPr>
                        <a:t>As of September 30, 2012</a:t>
                      </a:r>
                      <a:endParaRPr lang="en-US" sz="10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algn="ctr"/>
                      <a:endParaRPr lang="en-US" sz="1600" dirty="0"/>
                    </a:p>
                  </a:txBody>
                  <a:tcPr/>
                </a:tc>
                <a:tc hMerge="1">
                  <a:txBody>
                    <a:bodyPr/>
                    <a:lstStyle/>
                    <a:p>
                      <a:pPr algn="ctr"/>
                      <a:endParaRPr lang="en-US" sz="10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65269">
                <a:tc>
                  <a:txBody>
                    <a:bodyPr/>
                    <a:lstStyle/>
                    <a:p>
                      <a:r>
                        <a:rPr lang="en-US" sz="1200" b="1" dirty="0" smtClean="0"/>
                        <a:t>Commercial</a:t>
                      </a:r>
                      <a:r>
                        <a:rPr lang="en-US" sz="1200" b="1" baseline="0" dirty="0" smtClean="0"/>
                        <a:t> Banks</a:t>
                      </a:r>
                      <a:endParaRPr lang="en-US" sz="1200" b="1"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1200" dirty="0" smtClean="0"/>
                        <a:t>295</a:t>
                      </a:r>
                      <a:endParaRPr lang="en-US" sz="1200" dirty="0"/>
                    </a:p>
                  </a:txBody>
                  <a:tcPr anchor="ctr">
                    <a:lnT w="12700" cap="flat" cmpd="sng" algn="ctr">
                      <a:solidFill>
                        <a:schemeClr val="tx1"/>
                      </a:solidFill>
                      <a:prstDash val="solid"/>
                      <a:round/>
                      <a:headEnd type="none" w="med" len="med"/>
                      <a:tailEnd type="none" w="med" len="med"/>
                    </a:lnT>
                  </a:tcPr>
                </a:tc>
                <a:tc>
                  <a:txBody>
                    <a:bodyPr/>
                    <a:lstStyle/>
                    <a:p>
                      <a:pPr algn="ctr"/>
                      <a:r>
                        <a:rPr lang="en-US" sz="1200" dirty="0" smtClean="0">
                          <a:solidFill>
                            <a:schemeClr val="tx1"/>
                          </a:solidFill>
                        </a:rPr>
                        <a:t>198,470 ^</a:t>
                      </a:r>
                      <a:endParaRPr lang="en-US" sz="1200"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65269">
                <a:tc>
                  <a:txBody>
                    <a:bodyPr/>
                    <a:lstStyle/>
                    <a:p>
                      <a:r>
                        <a:rPr lang="en-US" sz="1200" b="1" dirty="0" smtClean="0"/>
                        <a:t>Public Trust Companies</a:t>
                      </a:r>
                      <a:endParaRPr lang="en-US" sz="1200" b="1" dirty="0"/>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21 Nonexempt</a:t>
                      </a:r>
                    </a:p>
                    <a:p>
                      <a:pPr algn="ctr"/>
                      <a:r>
                        <a:rPr lang="en-US" sz="1200" dirty="0" smtClean="0"/>
                        <a:t>21</a:t>
                      </a:r>
                      <a:r>
                        <a:rPr lang="en-US" sz="1200" baseline="0" dirty="0" smtClean="0"/>
                        <a:t> Exempt</a:t>
                      </a:r>
                      <a:endParaRPr lang="en-US" sz="1200" dirty="0"/>
                    </a:p>
                  </a:txBody>
                  <a:tcPr anchor="ctr"/>
                </a:tc>
                <a:tc>
                  <a:txBody>
                    <a:bodyPr/>
                    <a:lstStyle/>
                    <a:p>
                      <a:pPr algn="ctr"/>
                      <a:r>
                        <a:rPr lang="en-US" sz="1200" b="0" dirty="0" smtClean="0">
                          <a:solidFill>
                            <a:schemeClr val="tx1"/>
                          </a:solidFill>
                        </a:rPr>
                        <a:t>22,950</a:t>
                      </a:r>
                    </a:p>
                    <a:p>
                      <a:pPr algn="ctr"/>
                      <a:r>
                        <a:rPr lang="en-US" sz="1200" dirty="0" smtClean="0"/>
                        <a:t>NA</a:t>
                      </a:r>
                      <a:endParaRPr lang="en-US" sz="1200" dirty="0"/>
                    </a:p>
                  </a:txBody>
                  <a:tcPr anchor="ctr">
                    <a:lnR w="12700" cap="flat" cmpd="sng" algn="ctr">
                      <a:solidFill>
                        <a:schemeClr val="tx1"/>
                      </a:solidFill>
                      <a:prstDash val="solid"/>
                      <a:round/>
                      <a:headEnd type="none" w="med" len="med"/>
                      <a:tailEnd type="none" w="med" len="med"/>
                    </a:lnR>
                  </a:tcPr>
                </a:tc>
              </a:tr>
              <a:tr h="465269">
                <a:tc>
                  <a:txBody>
                    <a:bodyPr/>
                    <a:lstStyle/>
                    <a:p>
                      <a:r>
                        <a:rPr lang="en-US" sz="1200" b="1" dirty="0" smtClean="0"/>
                        <a:t>Foreign</a:t>
                      </a:r>
                      <a:r>
                        <a:rPr lang="en-US" sz="1200" b="1" baseline="0" dirty="0" smtClean="0"/>
                        <a:t> Bank Agencies</a:t>
                      </a:r>
                      <a:endParaRPr lang="en-US" sz="1200" b="1" dirty="0"/>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10 FBAs/FBB</a:t>
                      </a:r>
                    </a:p>
                    <a:p>
                      <a:pPr algn="ctr"/>
                      <a:r>
                        <a:rPr lang="en-US" sz="1200" dirty="0" smtClean="0"/>
                        <a:t>15 Representative</a:t>
                      </a:r>
                      <a:r>
                        <a:rPr lang="en-US" sz="1200" baseline="0" dirty="0" smtClean="0"/>
                        <a:t> Offices</a:t>
                      </a:r>
                      <a:endParaRPr lang="en-US" sz="1200" dirty="0"/>
                    </a:p>
                  </a:txBody>
                  <a:tcPr anchor="ctr"/>
                </a:tc>
                <a:tc>
                  <a:txBody>
                    <a:bodyPr/>
                    <a:lstStyle/>
                    <a:p>
                      <a:pPr algn="ctr"/>
                      <a:r>
                        <a:rPr lang="en-US" sz="1200" dirty="0" smtClean="0"/>
                        <a:t>75,691</a:t>
                      </a:r>
                    </a:p>
                    <a:p>
                      <a:pPr algn="ctr"/>
                      <a:r>
                        <a:rPr lang="en-US" sz="1200" dirty="0" smtClean="0"/>
                        <a:t>NA</a:t>
                      </a:r>
                      <a:endParaRPr lang="en-US" sz="1200" dirty="0"/>
                    </a:p>
                  </a:txBody>
                  <a:tcPr anchor="ctr">
                    <a:lnR w="12700" cap="flat" cmpd="sng" algn="ctr">
                      <a:solidFill>
                        <a:schemeClr val="tx1"/>
                      </a:solidFill>
                      <a:prstDash val="solid"/>
                      <a:round/>
                      <a:headEnd type="none" w="med" len="med"/>
                      <a:tailEnd type="none" w="med" len="med"/>
                    </a:lnR>
                  </a:tcPr>
                </a:tc>
              </a:tr>
              <a:tr h="4652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Money Service</a:t>
                      </a:r>
                      <a:r>
                        <a:rPr lang="en-US" sz="1200" b="1" baseline="0" dirty="0" smtClean="0"/>
                        <a:t> Businesses</a:t>
                      </a:r>
                      <a:endParaRPr lang="en-US" sz="1200" b="1" dirty="0" smtClean="0"/>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133</a:t>
                      </a:r>
                      <a:endParaRPr lang="en-US" sz="1200" dirty="0"/>
                    </a:p>
                  </a:txBody>
                  <a:tcPr anchor="ctr"/>
                </a:tc>
                <a:tc>
                  <a:txBody>
                    <a:bodyPr/>
                    <a:lstStyle/>
                    <a:p>
                      <a:pPr algn="ctr"/>
                      <a:r>
                        <a:rPr lang="en-US" sz="1200" dirty="0" smtClean="0"/>
                        <a:t>89,819</a:t>
                      </a:r>
                      <a:endParaRPr lang="en-US" sz="1200" dirty="0"/>
                    </a:p>
                  </a:txBody>
                  <a:tcPr anchor="ctr">
                    <a:lnR w="12700" cap="flat" cmpd="sng" algn="ctr">
                      <a:solidFill>
                        <a:schemeClr val="tx1"/>
                      </a:solidFill>
                      <a:prstDash val="solid"/>
                      <a:round/>
                      <a:headEnd type="none" w="med" len="med"/>
                      <a:tailEnd type="none" w="med" len="med"/>
                    </a:lnR>
                  </a:tcPr>
                </a:tc>
              </a:tr>
              <a:tr h="4652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Prepaid Funeral Contract Sellers</a:t>
                      </a:r>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395</a:t>
                      </a:r>
                      <a:endParaRPr lang="en-US" sz="1200" dirty="0"/>
                    </a:p>
                  </a:txBody>
                  <a:tcPr anchor="ctr"/>
                </a:tc>
                <a:tc>
                  <a:txBody>
                    <a:bodyPr/>
                    <a:lstStyle/>
                    <a:p>
                      <a:pPr algn="ctr"/>
                      <a:r>
                        <a:rPr lang="en-US" sz="1200" dirty="0" smtClean="0"/>
                        <a:t>3160</a:t>
                      </a:r>
                      <a:endParaRPr lang="en-US" sz="1200" dirty="0"/>
                    </a:p>
                  </a:txBody>
                  <a:tcPr anchor="ctr">
                    <a:lnR w="12700" cap="flat" cmpd="sng" algn="ctr">
                      <a:solidFill>
                        <a:schemeClr val="tx1"/>
                      </a:solidFill>
                      <a:prstDash val="solid"/>
                      <a:round/>
                      <a:headEnd type="none" w="med" len="med"/>
                      <a:tailEnd type="none" w="med" len="med"/>
                    </a:lnR>
                  </a:tcPr>
                </a:tc>
              </a:tr>
              <a:tr h="465269">
                <a:tc>
                  <a:txBody>
                    <a:bodyPr/>
                    <a:lstStyle/>
                    <a:p>
                      <a:r>
                        <a:rPr lang="en-US" sz="1200" b="1" dirty="0" smtClean="0"/>
                        <a:t>Perpetual Care Cemeteries</a:t>
                      </a:r>
                      <a:endParaRPr lang="en-US" sz="1200" b="1" dirty="0"/>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243</a:t>
                      </a:r>
                      <a:endParaRPr lang="en-US" sz="1200" dirty="0"/>
                    </a:p>
                  </a:txBody>
                  <a:tcPr anchor="ctr"/>
                </a:tc>
                <a:tc>
                  <a:txBody>
                    <a:bodyPr/>
                    <a:lstStyle/>
                    <a:p>
                      <a:pPr algn="ctr"/>
                      <a:r>
                        <a:rPr lang="en-US" sz="1200" dirty="0" smtClean="0"/>
                        <a:t>260</a:t>
                      </a:r>
                      <a:endParaRPr lang="en-US" sz="1200" dirty="0"/>
                    </a:p>
                  </a:txBody>
                  <a:tcPr anchor="ctr">
                    <a:lnR w="12700" cap="flat" cmpd="sng" algn="ctr">
                      <a:solidFill>
                        <a:schemeClr val="tx1"/>
                      </a:solidFill>
                      <a:prstDash val="solid"/>
                      <a:round/>
                      <a:headEnd type="none" w="med" len="med"/>
                      <a:tailEnd type="none" w="med" len="med"/>
                    </a:lnR>
                  </a:tcPr>
                </a:tc>
              </a:tr>
              <a:tr h="5254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Private Child Support Enforcement</a:t>
                      </a:r>
                      <a:r>
                        <a:rPr lang="en-US" sz="1200" b="1" baseline="0" dirty="0" smtClean="0"/>
                        <a:t> Agencies</a:t>
                      </a:r>
                      <a:endParaRPr lang="en-US" sz="1200" b="1" dirty="0" smtClean="0"/>
                    </a:p>
                  </a:txBody>
                  <a:tcPr anchor="ctr">
                    <a:lnL w="12700" cap="flat" cmpd="sng" algn="ctr">
                      <a:solidFill>
                        <a:schemeClr val="tx1"/>
                      </a:solidFill>
                      <a:prstDash val="solid"/>
                      <a:round/>
                      <a:headEnd type="none" w="med" len="med"/>
                      <a:tailEnd type="none" w="med" len="med"/>
                    </a:lnL>
                  </a:tcPr>
                </a:tc>
                <a:tc>
                  <a:txBody>
                    <a:bodyPr/>
                    <a:lstStyle/>
                    <a:p>
                      <a:pPr algn="ctr"/>
                      <a:r>
                        <a:rPr lang="en-US" sz="1200" dirty="0" smtClean="0"/>
                        <a:t>10*</a:t>
                      </a:r>
                      <a:endParaRPr lang="en-US" sz="1200" dirty="0"/>
                    </a:p>
                  </a:txBody>
                  <a:tcPr anchor="ctr"/>
                </a:tc>
                <a:tc>
                  <a:txBody>
                    <a:bodyPr/>
                    <a:lstStyle/>
                    <a:p>
                      <a:pPr algn="ctr"/>
                      <a:r>
                        <a:rPr lang="en-US" sz="1200" dirty="0" smtClean="0"/>
                        <a:t>NA</a:t>
                      </a:r>
                      <a:endParaRPr lang="en-US" sz="1200" dirty="0"/>
                    </a:p>
                  </a:txBody>
                  <a:tcPr anchor="ctr">
                    <a:lnR w="12700" cap="flat" cmpd="sng" algn="ctr">
                      <a:solidFill>
                        <a:schemeClr val="tx1"/>
                      </a:solidFill>
                      <a:prstDash val="solid"/>
                      <a:round/>
                      <a:headEnd type="none" w="med" len="med"/>
                      <a:tailEnd type="none" w="med" len="med"/>
                    </a:lnR>
                  </a:tcPr>
                </a:tc>
              </a:tr>
              <a:tr h="465269">
                <a:tc>
                  <a:txBody>
                    <a:bodyPr/>
                    <a:lstStyle/>
                    <a:p>
                      <a:r>
                        <a:rPr lang="en-US" sz="1200" b="1" dirty="0" smtClean="0"/>
                        <a:t>Check Verification</a:t>
                      </a:r>
                      <a:r>
                        <a:rPr lang="en-US" sz="1200" b="1" baseline="0" dirty="0" smtClean="0"/>
                        <a:t> Entities</a:t>
                      </a:r>
                      <a:endParaRPr lang="en-US" sz="1200" b="1"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200" dirty="0" smtClean="0"/>
                        <a:t>4*</a:t>
                      </a:r>
                      <a:endParaRPr lang="en-US" sz="1200" dirty="0"/>
                    </a:p>
                  </a:txBody>
                  <a:tcPr anchor="ctr">
                    <a:lnB w="12700" cap="flat" cmpd="sng" algn="ctr">
                      <a:solidFill>
                        <a:schemeClr val="tx1"/>
                      </a:solidFill>
                      <a:prstDash val="solid"/>
                      <a:round/>
                      <a:headEnd type="none" w="med" len="med"/>
                      <a:tailEnd type="none" w="med" len="med"/>
                    </a:lnB>
                  </a:tcPr>
                </a:tc>
                <a:tc>
                  <a:txBody>
                    <a:bodyPr/>
                    <a:lstStyle/>
                    <a:p>
                      <a:pPr algn="ctr"/>
                      <a:r>
                        <a:rPr lang="en-US" sz="1200" dirty="0" smtClean="0"/>
                        <a:t>NA</a:t>
                      </a:r>
                      <a:endParaRPr lang="en-US" sz="1200"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6" name="TextBox 5"/>
          <p:cNvSpPr txBox="1"/>
          <p:nvPr/>
        </p:nvSpPr>
        <p:spPr>
          <a:xfrm>
            <a:off x="457200" y="6070684"/>
            <a:ext cx="5486400" cy="415498"/>
          </a:xfrm>
          <a:prstGeom prst="rect">
            <a:avLst/>
          </a:prstGeom>
          <a:noFill/>
        </p:spPr>
        <p:txBody>
          <a:bodyPr wrap="square" rtlCol="0">
            <a:spAutoFit/>
          </a:bodyPr>
          <a:lstStyle/>
          <a:p>
            <a:r>
              <a:rPr lang="en-US" sz="1050" i="1" dirty="0" smtClean="0"/>
              <a:t>^ FDIC financial data for insured institutions. Year-end data not available at this time. </a:t>
            </a:r>
          </a:p>
          <a:p>
            <a:r>
              <a:rPr lang="en-US" sz="1050" i="1" dirty="0" smtClean="0"/>
              <a:t>* Registration requirement only.</a:t>
            </a:r>
            <a:endParaRPr lang="en-US" sz="1050" i="1" dirty="0"/>
          </a:p>
        </p:txBody>
      </p:sp>
      <p:sp>
        <p:nvSpPr>
          <p:cNvPr id="8" name="TextBox 7"/>
          <p:cNvSpPr txBox="1"/>
          <p:nvPr/>
        </p:nvSpPr>
        <p:spPr>
          <a:xfrm>
            <a:off x="6096000" y="2014478"/>
            <a:ext cx="3048000" cy="3477875"/>
          </a:xfrm>
          <a:prstGeom prst="rect">
            <a:avLst/>
          </a:prstGeom>
          <a:noFill/>
        </p:spPr>
        <p:txBody>
          <a:bodyPr wrap="square" rtlCol="0">
            <a:spAutoFit/>
          </a:bodyPr>
          <a:lstStyle/>
          <a:p>
            <a:r>
              <a:rPr lang="en-US" sz="2000" dirty="0" smtClean="0">
                <a:solidFill>
                  <a:schemeClr val="tx2"/>
                </a:solidFill>
              </a:rPr>
              <a:t>The Department conducts examinations of entities under its supervision to better evaluate safety and soundness and compliance with state and federal laws.  Total assets of the regulated entities represented in the table are approximately $390 billion.</a:t>
            </a:r>
            <a:endParaRPr lang="en-US" sz="20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 Under Supervision in Texas</a:t>
            </a:r>
            <a:endParaRPr lang="en-US" sz="1600" dirty="0"/>
          </a:p>
        </p:txBody>
      </p:sp>
      <p:sp>
        <p:nvSpPr>
          <p:cNvPr id="4" name="Slide Number Placeholder 3"/>
          <p:cNvSpPr>
            <a:spLocks noGrp="1"/>
          </p:cNvSpPr>
          <p:nvPr>
            <p:ph type="sldNum" sz="quarter" idx="12"/>
          </p:nvPr>
        </p:nvSpPr>
        <p:spPr>
          <a:xfrm>
            <a:off x="8686800" y="6458712"/>
            <a:ext cx="304800" cy="246888"/>
          </a:xfrm>
        </p:spPr>
        <p:txBody>
          <a:bodyPr/>
          <a:lstStyle/>
          <a:p>
            <a:pPr algn="ctr"/>
            <a:fld id="{CA15C064-DD44-4CAC-873E-2D1F54821676}" type="slidenum">
              <a:rPr kumimoji="0" lang="en-US" smtClean="0"/>
              <a:pPr algn="ctr"/>
              <a:t>4</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7" name="TextBox 6"/>
          <p:cNvSpPr txBox="1"/>
          <p:nvPr/>
        </p:nvSpPr>
        <p:spPr>
          <a:xfrm>
            <a:off x="381000" y="6324600"/>
            <a:ext cx="1828800" cy="246221"/>
          </a:xfrm>
          <a:prstGeom prst="rect">
            <a:avLst/>
          </a:prstGeom>
          <a:noFill/>
        </p:spPr>
        <p:txBody>
          <a:bodyPr wrap="square" rtlCol="0">
            <a:spAutoFit/>
          </a:bodyPr>
          <a:lstStyle/>
          <a:p>
            <a:r>
              <a:rPr lang="en-US" sz="1000" dirty="0" smtClean="0"/>
              <a:t>Source: FDIC</a:t>
            </a:r>
            <a:endParaRPr lang="en-US" sz="10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503418170"/>
              </p:ext>
            </p:extLst>
          </p:nvPr>
        </p:nvGraphicFramePr>
        <p:xfrm>
          <a:off x="304800" y="1371600"/>
          <a:ext cx="8686800" cy="47085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Sources</a:t>
            </a:r>
            <a:endParaRPr lang="en-US" sz="1600" dirty="0"/>
          </a:p>
        </p:txBody>
      </p:sp>
      <p:sp>
        <p:nvSpPr>
          <p:cNvPr id="4" name="Slide Number Placeholder 3"/>
          <p:cNvSpPr>
            <a:spLocks noGrp="1"/>
          </p:cNvSpPr>
          <p:nvPr>
            <p:ph type="sldNum" sz="quarter" idx="12"/>
          </p:nvPr>
        </p:nvSpPr>
        <p:spPr>
          <a:xfrm>
            <a:off x="8686800" y="6458712"/>
            <a:ext cx="228600" cy="246888"/>
          </a:xfrm>
        </p:spPr>
        <p:txBody>
          <a:bodyPr/>
          <a:lstStyle/>
          <a:p>
            <a:pPr algn="ctr"/>
            <a:fld id="{CA15C064-DD44-4CAC-873E-2D1F54821676}" type="slidenum">
              <a:rPr kumimoji="0" lang="en-US" smtClean="0"/>
              <a:pPr algn="ctr"/>
              <a:t>5</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6" name="Title 1"/>
          <p:cNvSpPr>
            <a:spLocks noGrp="1"/>
          </p:cNvSpPr>
          <p:nvPr>
            <p:ph idx="1"/>
          </p:nvPr>
        </p:nvSpPr>
        <p:spPr>
          <a:xfrm>
            <a:off x="266700" y="1219200"/>
            <a:ext cx="8686800" cy="1981200"/>
          </a:xfrm>
        </p:spPr>
        <p:txBody>
          <a:bodyPr>
            <a:normAutofit/>
          </a:bodyPr>
          <a:lstStyle/>
          <a:p>
            <a:pPr marL="287338" lvl="1" indent="-171450">
              <a:spcBef>
                <a:spcPct val="50000"/>
              </a:spcBef>
              <a:buClr>
                <a:schemeClr val="accent1"/>
              </a:buClr>
              <a:buFont typeface="Wingdings 2" pitchFamily="18" charset="2"/>
              <a:buChar char="ó"/>
            </a:pPr>
            <a:endParaRPr lang="en-US" sz="1800" dirty="0" smtClean="0"/>
          </a:p>
          <a:p>
            <a:pPr marL="287338" lvl="1" indent="-171450">
              <a:spcBef>
                <a:spcPct val="50000"/>
              </a:spcBef>
              <a:buClr>
                <a:schemeClr val="accent1"/>
              </a:buClr>
              <a:buFont typeface="Wingdings 2" pitchFamily="18" charset="2"/>
              <a:buChar char="ó"/>
            </a:pPr>
            <a:r>
              <a:rPr lang="en-US" sz="1800" dirty="0" smtClean="0"/>
              <a:t>Fees and assessments paid by regulated entities fund 100% of the agency’s expenditures.</a:t>
            </a:r>
          </a:p>
          <a:p>
            <a:pPr marL="287338" lvl="1" indent="-171450">
              <a:spcBef>
                <a:spcPct val="50000"/>
              </a:spcBef>
              <a:buClr>
                <a:schemeClr val="accent1"/>
              </a:buClr>
              <a:buFont typeface="Wingdings 2" pitchFamily="18" charset="2"/>
              <a:buChar char="ó"/>
            </a:pPr>
            <a:r>
              <a:rPr lang="en-US" sz="1800" dirty="0" smtClean="0"/>
              <a:t>By statute, the Department of Banking is limited to collecting fees and assessments that cover only the agency’s direct and indirect expenditures.</a:t>
            </a:r>
          </a:p>
          <a:p>
            <a:pPr marL="115888" lvl="1" indent="0">
              <a:spcBef>
                <a:spcPct val="50000"/>
              </a:spcBef>
              <a:buClr>
                <a:schemeClr val="accent1"/>
              </a:buClr>
              <a:buNone/>
            </a:pPr>
            <a:endParaRPr lang="en-US" sz="1800" i="1" dirty="0"/>
          </a:p>
        </p:txBody>
      </p:sp>
      <p:sp>
        <p:nvSpPr>
          <p:cNvPr id="7" name="Title 1"/>
          <p:cNvSpPr txBox="1">
            <a:spLocks/>
          </p:cNvSpPr>
          <p:nvPr/>
        </p:nvSpPr>
        <p:spPr>
          <a:xfrm>
            <a:off x="457200" y="3124200"/>
            <a:ext cx="8686800" cy="6858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600" cap="all" dirty="0" smtClean="0">
                <a:solidFill>
                  <a:schemeClr val="tx2"/>
                </a:solidFill>
                <a:effectLst>
                  <a:reflection blurRad="12700" stA="48000" endA="300" endPos="55000" dir="5400000" sy="-90000" algn="bl" rotWithShape="0"/>
                </a:effectLst>
                <a:latin typeface="+mj-lt"/>
                <a:ea typeface="+mj-ea"/>
                <a:cs typeface="+mj-cs"/>
              </a:rPr>
              <a:t>Expenses</a:t>
            </a:r>
            <a:endParaRPr kumimoji="0" lang="en-US" sz="1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cxnSp>
        <p:nvCxnSpPr>
          <p:cNvPr id="9" name="Straight Connector 8"/>
          <p:cNvCxnSpPr/>
          <p:nvPr/>
        </p:nvCxnSpPr>
        <p:spPr>
          <a:xfrm>
            <a:off x="762000" y="3657600"/>
            <a:ext cx="83820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Rectangle 7"/>
          <p:cNvSpPr>
            <a:spLocks noChangeArrowheads="1"/>
          </p:cNvSpPr>
          <p:nvPr/>
        </p:nvSpPr>
        <p:spPr bwMode="auto">
          <a:xfrm>
            <a:off x="381000" y="3838148"/>
            <a:ext cx="8458200" cy="2867452"/>
          </a:xfrm>
          <a:prstGeom prst="rect">
            <a:avLst/>
          </a:prstGeom>
          <a:noFill/>
          <a:ln w="9525">
            <a:noFill/>
            <a:miter lim="800000"/>
            <a:headEnd/>
            <a:tailEnd/>
          </a:ln>
          <a:effectLst/>
        </p:spPr>
        <p:txBody>
          <a:bodyPr wrap="square">
            <a:spAutoFit/>
          </a:bodyPr>
          <a:lstStyle/>
          <a:p>
            <a:pPr marL="177800" lvl="1" indent="-177800">
              <a:spcBef>
                <a:spcPts val="1080"/>
              </a:spcBef>
              <a:buClr>
                <a:schemeClr val="accent1"/>
              </a:buClr>
              <a:buSzPct val="70000"/>
              <a:buFont typeface="Wingdings 2" pitchFamily="18" charset="2"/>
              <a:buChar char="ó"/>
            </a:pPr>
            <a:r>
              <a:rPr lang="en-US" dirty="0" smtClean="0">
                <a:solidFill>
                  <a:schemeClr val="tx2"/>
                </a:solidFill>
              </a:rPr>
              <a:t>A public hearing is held annually on the agency’s proposed budget. The final budget is approved by Finance Commission on an annual basis at their August meeting.</a:t>
            </a:r>
          </a:p>
          <a:p>
            <a:pPr marL="177800" lvl="1" indent="-177800">
              <a:spcBef>
                <a:spcPts val="1080"/>
              </a:spcBef>
              <a:buClr>
                <a:schemeClr val="accent1"/>
              </a:buClr>
              <a:buSzPct val="70000"/>
              <a:buFont typeface="Wingdings 2" pitchFamily="18" charset="2"/>
              <a:buChar char="ó"/>
            </a:pPr>
            <a:r>
              <a:rPr lang="en-US" dirty="0" smtClean="0">
                <a:solidFill>
                  <a:schemeClr val="tx2"/>
                </a:solidFill>
              </a:rPr>
              <a:t>The agency follows the State Payroll, Travel, Purchasing and Procurement rules and standards for all agency expenditures. </a:t>
            </a:r>
          </a:p>
          <a:p>
            <a:pPr marL="514350" lvl="1" indent="-168275">
              <a:spcBef>
                <a:spcPts val="1080"/>
              </a:spcBef>
              <a:buClr>
                <a:schemeClr val="accent1"/>
              </a:buClr>
              <a:buSzPct val="70000"/>
              <a:buFont typeface="Wingdings" pitchFamily="2" charset="2"/>
              <a:buChar char="ü"/>
            </a:pPr>
            <a:r>
              <a:rPr lang="en-US" b="0" dirty="0" smtClean="0">
                <a:solidFill>
                  <a:schemeClr val="tx2"/>
                </a:solidFill>
              </a:rPr>
              <a:t>Salaries </a:t>
            </a:r>
            <a:r>
              <a:rPr lang="en-US" b="0" dirty="0">
                <a:solidFill>
                  <a:schemeClr val="tx2"/>
                </a:solidFill>
              </a:rPr>
              <a:t>and other personnel expenses average </a:t>
            </a:r>
            <a:r>
              <a:rPr lang="en-US" b="0" dirty="0" smtClean="0">
                <a:solidFill>
                  <a:schemeClr val="tx2"/>
                </a:solidFill>
              </a:rPr>
              <a:t>81% </a:t>
            </a:r>
            <a:r>
              <a:rPr lang="en-US" b="0" dirty="0">
                <a:solidFill>
                  <a:schemeClr val="tx2"/>
                </a:solidFill>
              </a:rPr>
              <a:t>of total expenditures.</a:t>
            </a:r>
          </a:p>
          <a:p>
            <a:pPr marL="514350" lvl="1" indent="-168275">
              <a:spcBef>
                <a:spcPct val="50000"/>
              </a:spcBef>
              <a:buClr>
                <a:schemeClr val="accent1"/>
              </a:buClr>
              <a:buSzPct val="70000"/>
              <a:buFont typeface="Wingdings" pitchFamily="2" charset="2"/>
              <a:buChar char="ü"/>
            </a:pPr>
            <a:r>
              <a:rPr lang="en-US" b="0" dirty="0">
                <a:solidFill>
                  <a:schemeClr val="tx2"/>
                </a:solidFill>
              </a:rPr>
              <a:t>Travel related expenses, mainly to conduct examinations, average </a:t>
            </a:r>
            <a:r>
              <a:rPr lang="en-US" b="0" dirty="0" smtClean="0">
                <a:solidFill>
                  <a:schemeClr val="tx2"/>
                </a:solidFill>
              </a:rPr>
              <a:t>10% </a:t>
            </a:r>
            <a:r>
              <a:rPr lang="en-US" b="0" dirty="0">
                <a:solidFill>
                  <a:schemeClr val="tx2"/>
                </a:solidFill>
              </a:rPr>
              <a:t>of total expenditures</a:t>
            </a:r>
            <a:r>
              <a:rPr lang="en-US" b="0" dirty="0" smtClean="0">
                <a:solidFill>
                  <a:schemeClr val="tx2"/>
                </a:solidFill>
              </a:rPr>
              <a:t>.</a:t>
            </a:r>
          </a:p>
          <a:p>
            <a:pPr marL="514350" lvl="1" indent="-168275">
              <a:spcBef>
                <a:spcPct val="50000"/>
              </a:spcBef>
              <a:buClr>
                <a:schemeClr val="accent1"/>
              </a:buClr>
              <a:buSzPct val="70000"/>
              <a:buFont typeface="Wingdings" pitchFamily="2" charset="2"/>
              <a:buChar char="ü"/>
            </a:pPr>
            <a:endParaRPr lang="en-US" b="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6200" y="6596390"/>
            <a:ext cx="1143000" cy="261610"/>
          </a:xfrm>
          <a:prstGeom prst="rect">
            <a:avLst/>
          </a:prstGeom>
          <a:noFill/>
        </p:spPr>
        <p:txBody>
          <a:bodyPr wrap="square" rtlCol="0">
            <a:spAutoFit/>
          </a:bodyPr>
          <a:lstStyle/>
          <a:p>
            <a:r>
              <a:rPr lang="en-US" sz="1100" dirty="0" smtClean="0"/>
              <a:t>Source: FDIC</a:t>
            </a:r>
            <a:endParaRPr lang="en-US" sz="1100" dirty="0"/>
          </a:p>
        </p:txBody>
      </p:sp>
      <p:sp>
        <p:nvSpPr>
          <p:cNvPr id="13" name="Slide Number Placeholder 12"/>
          <p:cNvSpPr>
            <a:spLocks noGrp="1"/>
          </p:cNvSpPr>
          <p:nvPr>
            <p:ph type="sldNum" sz="quarter" idx="12"/>
          </p:nvPr>
        </p:nvSpPr>
        <p:spPr>
          <a:xfrm>
            <a:off x="6781800" y="6569075"/>
            <a:ext cx="2133600" cy="365125"/>
          </a:xfrm>
        </p:spPr>
        <p:txBody>
          <a:bodyPr/>
          <a:lstStyle/>
          <a:p>
            <a:fld id="{8501CD7E-A93D-4DB7-9BB7-E7B00C6DC1AC}" type="slidenum">
              <a:rPr lang="en-US" smtClean="0"/>
              <a:pPr/>
              <a:t>6</a:t>
            </a:fld>
            <a:endParaRPr lang="en-US" dirty="0"/>
          </a:p>
        </p:txBody>
      </p:sp>
      <p:pic>
        <p:nvPicPr>
          <p:cNvPr id="11" name="Picture 10" descr="2009 Bank Failures "/>
          <p:cNvPicPr>
            <a:picLocks noChangeAspect="1" noChangeArrowheads="1"/>
          </p:cNvPicPr>
          <p:nvPr/>
        </p:nvPicPr>
        <p:blipFill>
          <a:blip r:embed="rId3" cstate="print"/>
          <a:srcRect/>
          <a:stretch>
            <a:fillRect/>
          </a:stretch>
        </p:blipFill>
        <p:spPr bwMode="auto">
          <a:xfrm>
            <a:off x="152400" y="1047964"/>
            <a:ext cx="4343400" cy="2819400"/>
          </a:xfrm>
          <a:prstGeom prst="rect">
            <a:avLst/>
          </a:prstGeom>
          <a:noFill/>
          <a:ln>
            <a:solidFill>
              <a:schemeClr val="tx1"/>
            </a:solidFill>
          </a:ln>
        </p:spPr>
      </p:pic>
      <p:pic>
        <p:nvPicPr>
          <p:cNvPr id="15" name="Picture 3" descr="Bank Failures 2010"/>
          <p:cNvPicPr>
            <a:picLocks noChangeAspect="1" noChangeArrowheads="1"/>
          </p:cNvPicPr>
          <p:nvPr/>
        </p:nvPicPr>
        <p:blipFill>
          <a:blip r:embed="rId4" cstate="print"/>
          <a:srcRect/>
          <a:stretch>
            <a:fillRect/>
          </a:stretch>
        </p:blipFill>
        <p:spPr bwMode="auto">
          <a:xfrm>
            <a:off x="4499225" y="1051389"/>
            <a:ext cx="4458269" cy="2895600"/>
          </a:xfrm>
          <a:prstGeom prst="rect">
            <a:avLst/>
          </a:prstGeom>
          <a:noFill/>
          <a:ln>
            <a:solidFill>
              <a:schemeClr val="tx1"/>
            </a:solidFill>
          </a:ln>
        </p:spPr>
      </p:pic>
      <p:pic>
        <p:nvPicPr>
          <p:cNvPr id="1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824" y="3733800"/>
            <a:ext cx="4368209" cy="2895600"/>
          </a:xfrm>
          <a:prstGeom prst="rect">
            <a:avLst/>
          </a:prstGeom>
          <a:ln w="635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050" name="Picture 2" descr="F:\D-S-S\AA-PHIL\Cooper\Bank Failures December 2012.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95800" y="3733800"/>
            <a:ext cx="4461695" cy="2895600"/>
          </a:xfrm>
          <a:prstGeom prst="rect">
            <a:avLst/>
          </a:prstGeom>
          <a:ln w="9525"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0" name="Title 1"/>
          <p:cNvSpPr txBox="1">
            <a:spLocks/>
          </p:cNvSpPr>
          <p:nvPr/>
        </p:nvSpPr>
        <p:spPr>
          <a:xfrm>
            <a:off x="180634" y="381000"/>
            <a:ext cx="8686800" cy="838200"/>
          </a:xfrm>
          <a:prstGeom prst="rect">
            <a:avLst/>
          </a:prstGeom>
        </p:spPr>
        <p:txBody>
          <a:bodyPr vert="horz" anchor="ctr">
            <a:norm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r>
              <a:rPr lang="en-US" dirty="0" smtClean="0"/>
              <a:t>Bank Failures – Commercial Banks</a:t>
            </a:r>
            <a:endParaRPr lang="en-US" sz="1600" dirty="0"/>
          </a:p>
        </p:txBody>
      </p:sp>
    </p:spTree>
    <p:extLst>
      <p:ext uri="{BB962C8B-B14F-4D97-AF65-F5344CB8AC3E}">
        <p14:creationId xmlns:p14="http://schemas.microsoft.com/office/powerpoint/2010/main" val="280943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6200" y="6596390"/>
            <a:ext cx="1143000" cy="261610"/>
          </a:xfrm>
          <a:prstGeom prst="rect">
            <a:avLst/>
          </a:prstGeom>
          <a:noFill/>
        </p:spPr>
        <p:txBody>
          <a:bodyPr wrap="square" rtlCol="0">
            <a:spAutoFit/>
          </a:bodyPr>
          <a:lstStyle/>
          <a:p>
            <a:r>
              <a:rPr lang="en-US" sz="1100" dirty="0" smtClean="0"/>
              <a:t>Source: FDIC</a:t>
            </a:r>
            <a:endParaRPr lang="en-US" sz="1100" dirty="0"/>
          </a:p>
        </p:txBody>
      </p:sp>
      <p:sp>
        <p:nvSpPr>
          <p:cNvPr id="13" name="Slide Number Placeholder 12"/>
          <p:cNvSpPr>
            <a:spLocks noGrp="1"/>
          </p:cNvSpPr>
          <p:nvPr>
            <p:ph type="sldNum" sz="quarter" idx="12"/>
          </p:nvPr>
        </p:nvSpPr>
        <p:spPr>
          <a:xfrm>
            <a:off x="8686800" y="6416675"/>
            <a:ext cx="228600" cy="365125"/>
          </a:xfrm>
        </p:spPr>
        <p:txBody>
          <a:bodyPr/>
          <a:lstStyle/>
          <a:p>
            <a:pPr algn="ctr"/>
            <a:fld id="{8501CD7E-A93D-4DB7-9BB7-E7B00C6DC1AC}" type="slidenum">
              <a:rPr lang="en-US" smtClean="0"/>
              <a:pPr algn="ctr"/>
              <a:t>7</a:t>
            </a:fld>
            <a:endParaRPr lang="en-US" dirty="0"/>
          </a:p>
        </p:txBody>
      </p:sp>
      <p:sp>
        <p:nvSpPr>
          <p:cNvPr id="10" name="Title 1"/>
          <p:cNvSpPr txBox="1">
            <a:spLocks/>
          </p:cNvSpPr>
          <p:nvPr/>
        </p:nvSpPr>
        <p:spPr>
          <a:xfrm>
            <a:off x="180634" y="381000"/>
            <a:ext cx="8686800" cy="838200"/>
          </a:xfrm>
          <a:prstGeom prst="rect">
            <a:avLst/>
          </a:prstGeom>
        </p:spPr>
        <p:txBody>
          <a:bodyPr vert="horz" anchor="ctr">
            <a:norm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r>
              <a:rPr lang="en-US" dirty="0" smtClean="0"/>
              <a:t>Bank Failures in Texas Since 2008</a:t>
            </a:r>
            <a:endParaRPr lang="en-US" sz="1600" dirty="0"/>
          </a:p>
        </p:txBody>
      </p:sp>
      <p:graphicFrame>
        <p:nvGraphicFramePr>
          <p:cNvPr id="14" name="Table 13"/>
          <p:cNvGraphicFramePr>
            <a:graphicFrameLocks noGrp="1"/>
          </p:cNvGraphicFramePr>
          <p:nvPr>
            <p:extLst>
              <p:ext uri="{D42A27DB-BD31-4B8C-83A1-F6EECF244321}">
                <p14:modId xmlns:p14="http://schemas.microsoft.com/office/powerpoint/2010/main" val="2164088792"/>
              </p:ext>
            </p:extLst>
          </p:nvPr>
        </p:nvGraphicFramePr>
        <p:xfrm>
          <a:off x="647700" y="1447800"/>
          <a:ext cx="7829549" cy="4757205"/>
        </p:xfrm>
        <a:graphic>
          <a:graphicData uri="http://schemas.openxmlformats.org/drawingml/2006/table">
            <a:tbl>
              <a:tblPr firstRow="1" bandRow="1">
                <a:tableStyleId>{46F890A9-2807-4EBB-B81D-B2AA78EC7F39}</a:tableStyleId>
              </a:tblPr>
              <a:tblGrid>
                <a:gridCol w="2628900"/>
                <a:gridCol w="1640840"/>
                <a:gridCol w="1602422"/>
                <a:gridCol w="1957387"/>
              </a:tblGrid>
              <a:tr h="435283">
                <a:tc>
                  <a:txBody>
                    <a:bodyPr/>
                    <a:lstStyle/>
                    <a:p>
                      <a:pPr algn="ctr"/>
                      <a:r>
                        <a:rPr lang="en-US" dirty="0" smtClean="0">
                          <a:effectLst>
                            <a:outerShdw blurRad="38100" dist="38100" dir="2700000" algn="tl">
                              <a:srgbClr val="000000">
                                <a:alpha val="43137"/>
                              </a:srgbClr>
                            </a:outerShdw>
                          </a:effectLst>
                        </a:rPr>
                        <a:t>Bank Name</a:t>
                      </a:r>
                      <a:endParaRPr lang="en-US" dirty="0">
                        <a:solidFill>
                          <a:schemeClr val="bg1"/>
                        </a:solidFill>
                        <a:effectLst>
                          <a:outerShdw blurRad="38100" dist="38100" dir="2700000" algn="tl">
                            <a:srgbClr val="000000">
                              <a:alpha val="43137"/>
                            </a:srgbClr>
                          </a:outerShdw>
                        </a:effectLst>
                      </a:endParaRPr>
                    </a:p>
                  </a:txBody>
                  <a:tcPr anchor="ctr">
                    <a:lnB w="12700" cap="flat" cmpd="sng" algn="ctr">
                      <a:solidFill>
                        <a:schemeClr val="accent2"/>
                      </a:solidFill>
                      <a:prstDash val="solid"/>
                      <a:round/>
                      <a:headEnd type="none" w="med" len="med"/>
                      <a:tailEnd type="none" w="med" len="med"/>
                    </a:lnB>
                    <a:solidFill>
                      <a:schemeClr val="accent1">
                        <a:lumMod val="75000"/>
                      </a:schemeClr>
                    </a:solidFill>
                  </a:tcPr>
                </a:tc>
                <a:tc>
                  <a:txBody>
                    <a:bodyPr/>
                    <a:lstStyle/>
                    <a:p>
                      <a:pPr algn="ctr"/>
                      <a:r>
                        <a:rPr lang="en-US" dirty="0" smtClean="0">
                          <a:effectLst>
                            <a:outerShdw blurRad="38100" dist="38100" dir="2700000" algn="tl">
                              <a:srgbClr val="000000">
                                <a:alpha val="43137"/>
                              </a:srgbClr>
                            </a:outerShdw>
                          </a:effectLst>
                        </a:rPr>
                        <a:t>Type</a:t>
                      </a:r>
                      <a:endParaRPr lang="en-US" dirty="0">
                        <a:solidFill>
                          <a:schemeClr val="bg1"/>
                        </a:solidFill>
                        <a:effectLst>
                          <a:outerShdw blurRad="38100" dist="38100" dir="2700000" algn="tl">
                            <a:srgbClr val="000000">
                              <a:alpha val="43137"/>
                            </a:srgbClr>
                          </a:outerShdw>
                        </a:effectLst>
                      </a:endParaRPr>
                    </a:p>
                  </a:txBody>
                  <a:tcPr anchor="ctr">
                    <a:lnB w="12700" cap="flat" cmpd="sng" algn="ctr">
                      <a:solidFill>
                        <a:schemeClr val="accent2"/>
                      </a:solidFill>
                      <a:prstDash val="solid"/>
                      <a:round/>
                      <a:headEnd type="none" w="med" len="med"/>
                      <a:tailEnd type="none" w="med" len="med"/>
                    </a:lnB>
                    <a:solidFill>
                      <a:schemeClr val="accent1">
                        <a:lumMod val="75000"/>
                      </a:schemeClr>
                    </a:solidFill>
                  </a:tcPr>
                </a:tc>
                <a:tc>
                  <a:txBody>
                    <a:bodyPr/>
                    <a:lstStyle/>
                    <a:p>
                      <a:pPr algn="ctr"/>
                      <a:r>
                        <a:rPr lang="en-US" dirty="0" smtClean="0">
                          <a:effectLst>
                            <a:outerShdw blurRad="38100" dist="38100" dir="2700000" algn="tl">
                              <a:srgbClr val="000000">
                                <a:alpha val="43137"/>
                              </a:srgbClr>
                            </a:outerShdw>
                          </a:effectLst>
                        </a:rPr>
                        <a:t>City</a:t>
                      </a:r>
                      <a:endParaRPr lang="en-US" dirty="0">
                        <a:solidFill>
                          <a:schemeClr val="bg1"/>
                        </a:solidFill>
                        <a:effectLst>
                          <a:outerShdw blurRad="38100" dist="38100" dir="2700000" algn="tl">
                            <a:srgbClr val="000000">
                              <a:alpha val="43137"/>
                            </a:srgbClr>
                          </a:outerShdw>
                        </a:effectLst>
                      </a:endParaRPr>
                    </a:p>
                  </a:txBody>
                  <a:tcPr anchor="ctr">
                    <a:lnB w="12700" cap="flat" cmpd="sng" algn="ctr">
                      <a:solidFill>
                        <a:schemeClr val="accent2"/>
                      </a:solidFill>
                      <a:prstDash val="solid"/>
                      <a:round/>
                      <a:headEnd type="none" w="med" len="med"/>
                      <a:tailEnd type="none" w="med" len="med"/>
                    </a:lnB>
                    <a:solidFill>
                      <a:schemeClr val="accent1">
                        <a:lumMod val="75000"/>
                      </a:schemeClr>
                    </a:solidFill>
                  </a:tcPr>
                </a:tc>
                <a:tc>
                  <a:txBody>
                    <a:bodyPr/>
                    <a:lstStyle/>
                    <a:p>
                      <a:pPr algn="ctr"/>
                      <a:r>
                        <a:rPr lang="en-US" dirty="0" smtClean="0">
                          <a:effectLst>
                            <a:outerShdw blurRad="38100" dist="38100" dir="2700000" algn="tl">
                              <a:srgbClr val="000000">
                                <a:alpha val="43137"/>
                              </a:srgbClr>
                            </a:outerShdw>
                          </a:effectLst>
                        </a:rPr>
                        <a:t>Month</a:t>
                      </a:r>
                      <a:endParaRPr lang="en-US" dirty="0">
                        <a:solidFill>
                          <a:schemeClr val="bg1"/>
                        </a:solidFill>
                        <a:effectLst>
                          <a:outerShdw blurRad="38100" dist="38100" dir="2700000" algn="tl">
                            <a:srgbClr val="000000">
                              <a:alpha val="43137"/>
                            </a:srgbClr>
                          </a:outerShdw>
                        </a:effectLst>
                      </a:endParaRPr>
                    </a:p>
                  </a:txBody>
                  <a:tcPr anchor="ctr">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solidFill>
                      <a:schemeClr val="accent1">
                        <a:lumMod val="75000"/>
                      </a:schemeClr>
                    </a:solidFill>
                  </a:tcPr>
                </a:tc>
              </a:tr>
              <a:tr h="326717">
                <a:tc gridSpan="4">
                  <a:txBody>
                    <a:bodyPr/>
                    <a:lstStyle/>
                    <a:p>
                      <a:pPr algn="l"/>
                      <a:r>
                        <a:rPr lang="en-US" b="1" dirty="0" smtClean="0">
                          <a:effectLst>
                            <a:outerShdw blurRad="38100" dist="38100" dir="2700000" algn="tl">
                              <a:srgbClr val="000000">
                                <a:alpha val="43137"/>
                              </a:srgbClr>
                            </a:outerShdw>
                          </a:effectLst>
                        </a:rPr>
                        <a:t>2008</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dirty="0" smtClean="0"/>
                    </a:p>
                  </a:txBody>
                  <a:tcPr/>
                </a:tc>
              </a:tr>
              <a:tr h="347306">
                <a:tc>
                  <a:txBody>
                    <a:bodyPr/>
                    <a:lstStyle/>
                    <a:p>
                      <a:pPr algn="l"/>
                      <a:r>
                        <a:rPr lang="en-US" sz="1400" dirty="0" smtClean="0"/>
                        <a:t>Franklin</a:t>
                      </a:r>
                      <a:r>
                        <a:rPr lang="en-US" sz="1400" baseline="0" dirty="0" smtClean="0"/>
                        <a:t> Bank, SSB</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State</a:t>
                      </a:r>
                      <a:r>
                        <a:rPr lang="en-US" sz="1400" baseline="0" dirty="0" smtClean="0"/>
                        <a:t> Savings</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Houston</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November</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r>
              <a:tr h="294425">
                <a:tc>
                  <a:txBody>
                    <a:bodyPr/>
                    <a:lstStyle/>
                    <a:p>
                      <a:pPr algn="l"/>
                      <a:r>
                        <a:rPr lang="en-US" sz="1400" dirty="0" smtClean="0"/>
                        <a:t>Sanderson 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Sanderson</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December</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r>
              <a:tr h="299451">
                <a:tc gridSpan="4">
                  <a:txBody>
                    <a:bodyPr/>
                    <a:lstStyle/>
                    <a:p>
                      <a:pPr algn="l"/>
                      <a:r>
                        <a:rPr lang="en-US" b="1" dirty="0" smtClean="0">
                          <a:effectLst>
                            <a:outerShdw blurRad="38100" dist="38100" dir="2700000" algn="tl">
                              <a:srgbClr val="000000">
                                <a:alpha val="43137"/>
                              </a:srgbClr>
                            </a:outerShdw>
                          </a:effectLst>
                        </a:rPr>
                        <a:t>2009</a:t>
                      </a:r>
                      <a:endParaRPr lang="en-US" b="1" dirty="0">
                        <a:effectLst>
                          <a:outerShdw blurRad="38100" dist="38100" dir="2700000" algn="tl">
                            <a:srgbClr val="000000">
                              <a:alpha val="43137"/>
                            </a:srgbClr>
                          </a:outerShdw>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tr>
              <a:tr h="299451">
                <a:tc>
                  <a:txBody>
                    <a:bodyPr/>
                    <a:lstStyle/>
                    <a:p>
                      <a:pPr algn="l"/>
                      <a:r>
                        <a:rPr lang="en-US" sz="1400" dirty="0" smtClean="0"/>
                        <a:t>Millennium State Bank of Texas</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Dallas</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l"/>
                      <a:r>
                        <a:rPr lang="en-US" sz="1400" dirty="0" smtClean="0"/>
                        <a:t>July</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r>
              <a:tr h="304800">
                <a:tc>
                  <a:txBody>
                    <a:bodyPr/>
                    <a:lstStyle/>
                    <a:p>
                      <a:pPr algn="l"/>
                      <a:r>
                        <a:rPr lang="en-US" sz="1400" dirty="0" smtClean="0"/>
                        <a:t>Guaranty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Federal</a:t>
                      </a:r>
                      <a:r>
                        <a:rPr lang="en-US" sz="1400" baseline="0" dirty="0" smtClean="0"/>
                        <a:t> Thrift</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Austin</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August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r>
              <a:tr h="304800">
                <a:tc>
                  <a:txBody>
                    <a:bodyPr/>
                    <a:lstStyle/>
                    <a:p>
                      <a:pPr algn="l"/>
                      <a:r>
                        <a:rPr lang="en-US" sz="1400" dirty="0" smtClean="0"/>
                        <a:t>Citizens National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National</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Teague</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October</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r>
              <a:tr h="299451">
                <a:tc>
                  <a:txBody>
                    <a:bodyPr/>
                    <a:lstStyle/>
                    <a:p>
                      <a:pPr algn="l"/>
                      <a:r>
                        <a:rPr lang="en-US" sz="1400" dirty="0" smtClean="0"/>
                        <a:t>Madisonville</a:t>
                      </a:r>
                      <a:r>
                        <a:rPr lang="en-US" sz="1400" baseline="0" dirty="0" smtClean="0"/>
                        <a:t> 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Madisonville</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algn="l"/>
                      <a:r>
                        <a:rPr lang="en-US" sz="1400" dirty="0" smtClean="0"/>
                        <a:t>October</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r>
              <a:tr h="304800">
                <a:tc>
                  <a:txBody>
                    <a:bodyPr/>
                    <a:lstStyle/>
                    <a:p>
                      <a:pPr algn="l"/>
                      <a:r>
                        <a:rPr lang="en-US" sz="1400" dirty="0" smtClean="0"/>
                        <a:t>North Houston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Houston</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c>
                  <a:txBody>
                    <a:bodyPr/>
                    <a:lstStyle/>
                    <a:p>
                      <a:pPr algn="l"/>
                      <a:r>
                        <a:rPr lang="en-US" sz="1400" dirty="0" smtClean="0"/>
                        <a:t>October</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tcPr>
                </a:tc>
              </a:tr>
              <a:tr h="299451">
                <a:tc gridSpan="4">
                  <a:txBody>
                    <a:bodyPr/>
                    <a:lstStyle/>
                    <a:p>
                      <a:pPr algn="l"/>
                      <a:r>
                        <a:rPr lang="en-US" b="1" dirty="0" smtClean="0">
                          <a:effectLst>
                            <a:outerShdw blurRad="38100" dist="38100" dir="2700000" algn="tl">
                              <a:srgbClr val="000000">
                                <a:alpha val="43137"/>
                              </a:srgbClr>
                            </a:outerShdw>
                          </a:effectLst>
                        </a:rPr>
                        <a:t>2010</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tr>
              <a:tr h="320040">
                <a:tc>
                  <a:txBody>
                    <a:bodyPr/>
                    <a:lstStyle/>
                    <a:p>
                      <a:pPr algn="l"/>
                      <a:r>
                        <a:rPr lang="en-US" sz="1400" dirty="0" smtClean="0"/>
                        <a:t>The</a:t>
                      </a:r>
                      <a:r>
                        <a:rPr lang="en-US" sz="1400" baseline="0" dirty="0" smtClean="0"/>
                        <a:t> La Coste National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National</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La Coste</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February</a:t>
                      </a:r>
                      <a:r>
                        <a:rPr lang="en-US" sz="1400" baseline="0" dirty="0" smtClean="0"/>
                        <a:t> </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r>
              <a:tr h="314691">
                <a:tc gridSpan="4">
                  <a:txBody>
                    <a:bodyPr/>
                    <a:lstStyle/>
                    <a:p>
                      <a:pPr algn="l"/>
                      <a:r>
                        <a:rPr lang="en-US" b="1" dirty="0" smtClean="0">
                          <a:effectLst>
                            <a:outerShdw blurRad="38100" dist="38100" dir="2700000" algn="tl">
                              <a:srgbClr val="000000">
                                <a:alpha val="43137"/>
                              </a:srgbClr>
                            </a:outerShdw>
                          </a:effectLst>
                        </a:rPr>
                        <a:t>2011</a:t>
                      </a:r>
                      <a:endParaRPr lang="en-US" b="1" dirty="0">
                        <a:effectLst>
                          <a:outerShdw blurRad="38100" dist="38100" dir="2700000" algn="tl">
                            <a:srgbClr val="000000">
                              <a:alpha val="43137"/>
                            </a:srgbClr>
                          </a:outerShdw>
                        </a:effectLst>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tr>
              <a:tr h="362736">
                <a:tc>
                  <a:txBody>
                    <a:bodyPr/>
                    <a:lstStyle/>
                    <a:p>
                      <a:pPr algn="l"/>
                      <a:r>
                        <a:rPr lang="en-US" sz="1400" dirty="0" smtClean="0"/>
                        <a:t>First International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State Bank</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Plano</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a:r>
                        <a:rPr lang="en-US" sz="1400" dirty="0" smtClean="0"/>
                        <a:t>September</a:t>
                      </a:r>
                      <a:endParaRPr lang="en-US" sz="1400"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18512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noAutofit/>
          </a:bodyPr>
          <a:lstStyle/>
          <a:p>
            <a:r>
              <a:rPr lang="en-US" dirty="0" smtClean="0"/>
              <a:t>FDIC Problem Banks</a:t>
            </a:r>
            <a:endParaRPr lang="en-US"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8</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9" name="TextBox 8"/>
          <p:cNvSpPr txBox="1"/>
          <p:nvPr/>
        </p:nvSpPr>
        <p:spPr>
          <a:xfrm>
            <a:off x="0" y="1143000"/>
            <a:ext cx="9144000" cy="338554"/>
          </a:xfrm>
          <a:prstGeom prst="rect">
            <a:avLst/>
          </a:prstGeom>
          <a:noFill/>
        </p:spPr>
        <p:txBody>
          <a:bodyPr wrap="square" rtlCol="0">
            <a:spAutoFit/>
          </a:bodyPr>
          <a:lstStyle/>
          <a:p>
            <a:pPr algn="ctr"/>
            <a:r>
              <a:rPr lang="en-US" sz="1600" i="1" dirty="0" smtClean="0"/>
              <a:t>The FDIC defines problem banks as any financial institution with a composite rating of “4” or “5”.</a:t>
            </a:r>
            <a:endParaRPr lang="en-US" sz="1600" dirty="0"/>
          </a:p>
        </p:txBody>
      </p:sp>
      <p:graphicFrame>
        <p:nvGraphicFramePr>
          <p:cNvPr id="11" name="Chart 10"/>
          <p:cNvGraphicFramePr>
            <a:graphicFrameLocks/>
          </p:cNvGraphicFramePr>
          <p:nvPr>
            <p:extLst>
              <p:ext uri="{D42A27DB-BD31-4B8C-83A1-F6EECF244321}">
                <p14:modId xmlns:p14="http://schemas.microsoft.com/office/powerpoint/2010/main" val="925750591"/>
              </p:ext>
            </p:extLst>
          </p:nvPr>
        </p:nvGraphicFramePr>
        <p:xfrm>
          <a:off x="266700" y="1420911"/>
          <a:ext cx="8610600" cy="478486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371230" y="5824056"/>
            <a:ext cx="2971800" cy="253916"/>
          </a:xfrm>
          <a:prstGeom prst="rect">
            <a:avLst/>
          </a:prstGeom>
          <a:noFill/>
        </p:spPr>
        <p:txBody>
          <a:bodyPr wrap="square" rtlCol="0">
            <a:spAutoFit/>
          </a:bodyPr>
          <a:lstStyle/>
          <a:p>
            <a:r>
              <a:rPr lang="en-US" sz="1050" dirty="0" smtClean="0"/>
              <a:t>* </a:t>
            </a:r>
            <a:r>
              <a:rPr lang="en-US" sz="1050" i="1" dirty="0" smtClean="0"/>
              <a:t>As of September 2012</a:t>
            </a:r>
            <a:endParaRPr lang="en-US" sz="1400" i="1" dirty="0"/>
          </a:p>
        </p:txBody>
      </p:sp>
    </p:spTree>
    <p:extLst>
      <p:ext uri="{BB962C8B-B14F-4D97-AF65-F5344CB8AC3E}">
        <p14:creationId xmlns:p14="http://schemas.microsoft.com/office/powerpoint/2010/main" val="3265832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noAutofit/>
          </a:bodyPr>
          <a:lstStyle/>
          <a:p>
            <a:r>
              <a:rPr lang="en-US" dirty="0" smtClean="0"/>
              <a:t>Department Problem Banks</a:t>
            </a:r>
            <a:endParaRPr lang="en-US" dirty="0"/>
          </a:p>
        </p:txBody>
      </p:sp>
      <p:sp>
        <p:nvSpPr>
          <p:cNvPr id="4" name="Slide Number Placeholder 3"/>
          <p:cNvSpPr>
            <a:spLocks noGrp="1"/>
          </p:cNvSpPr>
          <p:nvPr>
            <p:ph type="sldNum" sz="quarter" idx="12"/>
          </p:nvPr>
        </p:nvSpPr>
        <p:spPr>
          <a:xfrm>
            <a:off x="8610600" y="6458712"/>
            <a:ext cx="381000" cy="246888"/>
          </a:xfrm>
        </p:spPr>
        <p:txBody>
          <a:bodyPr/>
          <a:lstStyle/>
          <a:p>
            <a:pPr algn="ctr"/>
            <a:fld id="{CA15C064-DD44-4CAC-873E-2D1F54821676}" type="slidenum">
              <a:rPr kumimoji="0" lang="en-US" smtClean="0"/>
              <a:pPr algn="ctr"/>
              <a:t>9</a:t>
            </a:fld>
            <a:endParaRPr kumimoji="0" lang="en-US" dirty="0"/>
          </a:p>
        </p:txBody>
      </p:sp>
      <p:sp>
        <p:nvSpPr>
          <p:cNvPr id="5" name="Footer Placeholder 4"/>
          <p:cNvSpPr>
            <a:spLocks noGrp="1"/>
          </p:cNvSpPr>
          <p:nvPr>
            <p:ph type="ftr" sz="quarter" idx="11"/>
          </p:nvPr>
        </p:nvSpPr>
        <p:spPr/>
        <p:txBody>
          <a:bodyPr/>
          <a:lstStyle/>
          <a:p>
            <a:r>
              <a:rPr kumimoji="0" lang="en-US" dirty="0" smtClean="0"/>
              <a:t>Presented by the Texas Department of Banking</a:t>
            </a:r>
            <a:endParaRPr kumimoji="0" lang="en-US" dirty="0"/>
          </a:p>
        </p:txBody>
      </p:sp>
      <p:sp>
        <p:nvSpPr>
          <p:cNvPr id="7" name="TextBox 6"/>
          <p:cNvSpPr txBox="1"/>
          <p:nvPr/>
        </p:nvSpPr>
        <p:spPr>
          <a:xfrm>
            <a:off x="0" y="1202323"/>
            <a:ext cx="9144000" cy="338554"/>
          </a:xfrm>
          <a:prstGeom prst="rect">
            <a:avLst/>
          </a:prstGeom>
          <a:noFill/>
        </p:spPr>
        <p:txBody>
          <a:bodyPr wrap="square" rtlCol="0">
            <a:spAutoFit/>
          </a:bodyPr>
          <a:lstStyle/>
          <a:p>
            <a:pPr algn="ctr"/>
            <a:r>
              <a:rPr lang="en-US" sz="1600" i="1" dirty="0" smtClean="0"/>
              <a:t>The DOB defines problem banks as any financial institution with a composite rating of  “3”, “4” or “5”.</a:t>
            </a:r>
            <a:endParaRPr lang="en-US" sz="1600" dirty="0"/>
          </a:p>
        </p:txBody>
      </p:sp>
      <p:graphicFrame>
        <p:nvGraphicFramePr>
          <p:cNvPr id="8" name="Problem State Chartered Banks"/>
          <p:cNvGraphicFramePr>
            <a:graphicFrameLocks/>
          </p:cNvGraphicFramePr>
          <p:nvPr>
            <p:extLst>
              <p:ext uri="{D42A27DB-BD31-4B8C-83A1-F6EECF244321}">
                <p14:modId xmlns:p14="http://schemas.microsoft.com/office/powerpoint/2010/main" val="889990174"/>
              </p:ext>
            </p:extLst>
          </p:nvPr>
        </p:nvGraphicFramePr>
        <p:xfrm>
          <a:off x="791873" y="1563289"/>
          <a:ext cx="7560253" cy="4654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31937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8245</TotalTime>
  <Words>1242</Words>
  <Application>Microsoft Office PowerPoint</Application>
  <PresentationFormat>On-screen Show (4:3)</PresentationFormat>
  <Paragraphs>232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House Committee on Investments and Financial Services</vt:lpstr>
      <vt:lpstr>Department Overview</vt:lpstr>
      <vt:lpstr>Profile of Regulated Entities</vt:lpstr>
      <vt:lpstr>Assets Under Supervision in Texas</vt:lpstr>
      <vt:lpstr>Revenue Sources</vt:lpstr>
      <vt:lpstr>PowerPoint Presentation</vt:lpstr>
      <vt:lpstr>PowerPoint Presentation</vt:lpstr>
      <vt:lpstr>FDIC Problem Banks</vt:lpstr>
      <vt:lpstr>Department Problem Banks</vt:lpstr>
      <vt:lpstr>Agency Highlights</vt:lpstr>
      <vt:lpstr>Agency Highlights</vt:lpstr>
      <vt:lpstr>State Bank Challenges in Today’s Economy</vt:lpstr>
      <vt:lpstr>Possible Legislation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Finance Committee</dc:title>
  <dc:creator>WRodriguez</dc:creator>
  <cp:lastModifiedBy>WRodriguez</cp:lastModifiedBy>
  <cp:revision>379</cp:revision>
  <cp:lastPrinted>2013-02-14T19:00:36Z</cp:lastPrinted>
  <dcterms:created xsi:type="dcterms:W3CDTF">2011-01-27T22:36:03Z</dcterms:created>
  <dcterms:modified xsi:type="dcterms:W3CDTF">2013-02-18T18:39:30Z</dcterms:modified>
</cp:coreProperties>
</file>