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3" r:id="rId4"/>
    <p:sldId id="262" r:id="rId5"/>
    <p:sldId id="266" r:id="rId6"/>
    <p:sldId id="261" r:id="rId7"/>
    <p:sldId id="267" r:id="rId8"/>
    <p:sldId id="274" r:id="rId9"/>
    <p:sldId id="270" r:id="rId10"/>
    <p:sldId id="264" r:id="rId11"/>
    <p:sldId id="273" r:id="rId12"/>
    <p:sldId id="269" r:id="rId13"/>
    <p:sldId id="272" r:id="rId14"/>
    <p:sldId id="276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1C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33" autoAdjust="0"/>
  </p:normalViewPr>
  <p:slideViewPr>
    <p:cSldViewPr>
      <p:cViewPr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04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xdob-srv\sys\D-S-S\AA-KURT\Charts%20Graphs%20and%20Stats\Statsv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Assets of FDIC Insured Texas Financial </a:t>
            </a:r>
            <a:r>
              <a:rPr lang="en-US" dirty="0" smtClean="0"/>
              <a:t>Institutions </a:t>
            </a:r>
          </a:p>
          <a:p>
            <a:pPr>
              <a:defRPr/>
            </a:pPr>
            <a:r>
              <a:rPr lang="en-US" dirty="0" smtClean="0"/>
              <a:t>$701.6</a:t>
            </a:r>
            <a:r>
              <a:rPr lang="en-US" baseline="0" dirty="0" smtClean="0"/>
              <a:t> Billion</a:t>
            </a:r>
            <a:r>
              <a:rPr lang="en-US" dirty="0"/>
              <a:t>
</a:t>
            </a:r>
            <a:r>
              <a:rPr lang="en-US" sz="1100" b="0" dirty="0"/>
              <a:t>As of September 30, 2010</a:t>
            </a:r>
          </a:p>
        </c:rich>
      </c:tx>
      <c:layout>
        <c:manualLayout>
          <c:xMode val="edge"/>
          <c:yMode val="edge"/>
          <c:x val="0.19168503937007889"/>
          <c:y val="2.3232323232323291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8360066396657058"/>
          <c:y val="0.31634446397188626"/>
          <c:w val="0.40813834683884381"/>
          <c:h val="0.58172231985940259"/>
        </c:manualLayout>
      </c:layout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explosion val="14"/>
          </c:dPt>
          <c:dPt>
            <c:idx val="1"/>
            <c:bubble3D val="0"/>
            <c:explosion val="13"/>
          </c:dPt>
          <c:dPt>
            <c:idx val="2"/>
            <c:bubble3D val="0"/>
            <c:explosion val="12"/>
          </c:dPt>
          <c:dPt>
            <c:idx val="3"/>
            <c:bubble3D val="0"/>
            <c:explosion val="2"/>
          </c:dPt>
          <c:dLbls>
            <c:dLbl>
              <c:idx val="0"/>
              <c:layout>
                <c:manualLayout>
                  <c:x val="5.9859481008270272E-2"/>
                  <c:y val="-7.9454222633935597E-4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="1"/>
                      <a:t>Texas State-Chartered Banks </a:t>
                    </a:r>
                    <a:r>
                      <a:rPr lang="en-US"/>
                      <a:t>
$162.3 Billion 
23%
(Regulated by the DOB)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0768721477383015E-2"/>
                  <c:y val="-5.804588942511209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Texas State-Chartered Savings Institutions
$8.3 Billion 
1%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2261778088549791E-2"/>
                  <c:y val="6.7447671191639122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Texas State-Chartered Credit Unions 
$23.0 Billion 
3%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4538701530233373E-2"/>
                  <c:y val="-2.557048016056816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Texas Nationally-Chartered Banks 
$150.3 Billion 
21%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506598821373754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Texas Federally-Chartered Savings Institutions 
$53.2 Billion 
8%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6584311395037893"/>
                  <c:y val="-5.095086459780749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Texas Federally-Chartered Credit Unions 
$53.7 Billion 
8%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11242282137667486"/>
                  <c:y val="-0.14211251093613297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Out-of-State State-Chartered Banks 
$34.8 Billion 
5%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4.2389195801819504E-2"/>
                  <c:y val="-5.118582677165324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Out-of-State Nationally-Chartered Banks 
$214.7 Billion 
31%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1224816768186997"/>
                  <c:y val="1.2496140188359033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Out-of-State Federally-Chartered Savings Institutions 
$1.3 Billion  
&lt; 1%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'Sept. 2010 '!$C$7:$C$15</c:f>
              <c:strCache>
                <c:ptCount val="9"/>
                <c:pt idx="0">
                  <c:v>Texas State Banks</c:v>
                </c:pt>
                <c:pt idx="1">
                  <c:v>Texas State S&amp;Ls</c:v>
                </c:pt>
                <c:pt idx="2">
                  <c:v>Texas State Credit Unions</c:v>
                </c:pt>
                <c:pt idx="3">
                  <c:v>Texas National Banks</c:v>
                </c:pt>
                <c:pt idx="4">
                  <c:v>Texas National S&amp;Ls</c:v>
                </c:pt>
                <c:pt idx="5">
                  <c:v>Texas National Credit Unions</c:v>
                </c:pt>
                <c:pt idx="6">
                  <c:v>Out-of-State State Banks</c:v>
                </c:pt>
                <c:pt idx="7">
                  <c:v>Out-of-State National Banks</c:v>
                </c:pt>
                <c:pt idx="8">
                  <c:v>Out-of-State S&amp;Ls</c:v>
                </c:pt>
              </c:strCache>
            </c:strRef>
          </c:cat>
          <c:val>
            <c:numRef>
              <c:f>'Sept. 2010 '!$D$7:$D$15</c:f>
              <c:numCache>
                <c:formatCode>General</c:formatCode>
                <c:ptCount val="9"/>
                <c:pt idx="0">
                  <c:v>162.30000000000001</c:v>
                </c:pt>
                <c:pt idx="1">
                  <c:v>8.3000000000000007</c:v>
                </c:pt>
                <c:pt idx="2">
                  <c:v>23</c:v>
                </c:pt>
                <c:pt idx="3">
                  <c:v>150.30000000000001</c:v>
                </c:pt>
                <c:pt idx="4">
                  <c:v>53.2</c:v>
                </c:pt>
                <c:pt idx="5">
                  <c:v>53.7</c:v>
                </c:pt>
                <c:pt idx="6">
                  <c:v>34.800000000000004</c:v>
                </c:pt>
                <c:pt idx="7">
                  <c:v>214.7</c:v>
                </c:pt>
                <c:pt idx="8">
                  <c:v>1.3</c:v>
                </c:pt>
              </c:numCache>
            </c:numRef>
          </c:val>
        </c:ser>
        <c:ser>
          <c:idx val="1"/>
          <c:order val="1"/>
          <c:cat>
            <c:strRef>
              <c:f>'Sept. 2010 '!$C$7:$C$15</c:f>
              <c:strCache>
                <c:ptCount val="9"/>
                <c:pt idx="0">
                  <c:v>Texas State Banks</c:v>
                </c:pt>
                <c:pt idx="1">
                  <c:v>Texas State S&amp;Ls</c:v>
                </c:pt>
                <c:pt idx="2">
                  <c:v>Texas State Credit Unions</c:v>
                </c:pt>
                <c:pt idx="3">
                  <c:v>Texas National Banks</c:v>
                </c:pt>
                <c:pt idx="4">
                  <c:v>Texas National S&amp;Ls</c:v>
                </c:pt>
                <c:pt idx="5">
                  <c:v>Texas National Credit Unions</c:v>
                </c:pt>
                <c:pt idx="6">
                  <c:v>Out-of-State State Banks</c:v>
                </c:pt>
                <c:pt idx="7">
                  <c:v>Out-of-State National Banks</c:v>
                </c:pt>
                <c:pt idx="8">
                  <c:v>Out-of-State S&amp;Ls</c:v>
                </c:pt>
              </c:strCache>
            </c:strRef>
          </c:cat>
          <c:val>
            <c:numRef>
              <c:f>'Sept. 2010 '!$E$7:$E$15</c:f>
              <c:numCache>
                <c:formatCode>0%</c:formatCode>
                <c:ptCount val="9"/>
                <c:pt idx="0">
                  <c:v>0.23132839224629503</c:v>
                </c:pt>
                <c:pt idx="1">
                  <c:v>1.1830102622576969E-2</c:v>
                </c:pt>
                <c:pt idx="2">
                  <c:v>3.2782212086659414E-2</c:v>
                </c:pt>
                <c:pt idx="3">
                  <c:v>0.2142246294184722</c:v>
                </c:pt>
                <c:pt idx="4">
                  <c:v>7.5826681870012097E-2</c:v>
                </c:pt>
                <c:pt idx="5">
                  <c:v>7.6539338654504005E-2</c:v>
                </c:pt>
                <c:pt idx="6">
                  <c:v>4.9600912200684147E-2</c:v>
                </c:pt>
                <c:pt idx="7">
                  <c:v>0.30601482326111901</c:v>
                </c:pt>
                <c:pt idx="8">
                  <c:v>1.8529076396807452E-3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solidFill>
      <a:schemeClr val="bg2"/>
    </a:solidFill>
    <a:ln w="85725" cmpd="sng">
      <a:solidFill>
        <a:srgbClr val="EEECE1">
          <a:lumMod val="25000"/>
        </a:srgbClr>
      </a:solidFill>
    </a:ln>
    <a:scene3d>
      <a:camera prst="orthographicFront"/>
      <a:lightRig rig="threePt" dir="t"/>
    </a:scene3d>
    <a:sp3d prstMaterial="matte"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4820"/>
          </a:xfrm>
          <a:prstGeom prst="rect">
            <a:avLst/>
          </a:prstGeom>
        </p:spPr>
        <p:txBody>
          <a:bodyPr vert="horz" lIns="93146" tIns="46572" rIns="93146" bIns="4657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5"/>
            <a:ext cx="3037840" cy="464820"/>
          </a:xfrm>
          <a:prstGeom prst="rect">
            <a:avLst/>
          </a:prstGeom>
        </p:spPr>
        <p:txBody>
          <a:bodyPr vert="horz" lIns="93146" tIns="46572" rIns="93146" bIns="46572" rtlCol="0"/>
          <a:lstStyle>
            <a:lvl1pPr algn="r">
              <a:defRPr sz="1300"/>
            </a:lvl1pPr>
          </a:lstStyle>
          <a:p>
            <a:fld id="{E9A2880E-91FA-4688-A59E-844E3111B46B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6" tIns="46572" rIns="93146" bIns="465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46" tIns="46572" rIns="93146" bIns="4657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2"/>
            <a:ext cx="3037840" cy="464820"/>
          </a:xfrm>
          <a:prstGeom prst="rect">
            <a:avLst/>
          </a:prstGeom>
        </p:spPr>
        <p:txBody>
          <a:bodyPr vert="horz" lIns="93146" tIns="46572" rIns="93146" bIns="4657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72"/>
            <a:ext cx="3037840" cy="464820"/>
          </a:xfrm>
          <a:prstGeom prst="rect">
            <a:avLst/>
          </a:prstGeom>
        </p:spPr>
        <p:txBody>
          <a:bodyPr vert="horz" lIns="93146" tIns="46572" rIns="93146" bIns="46572" rtlCol="0" anchor="b"/>
          <a:lstStyle>
            <a:lvl1pPr algn="r">
              <a:defRPr sz="1300"/>
            </a:lvl1pPr>
          </a:lstStyle>
          <a:p>
            <a:fld id="{82794627-1086-440E-BF19-69C4B3825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80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31858" y="4724926"/>
          <a:ext cx="5546691" cy="3733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338"/>
                <a:gridCol w="1109338"/>
                <a:gridCol w="1109338"/>
                <a:gridCol w="1109338"/>
                <a:gridCol w="1109338"/>
              </a:tblGrid>
              <a:tr h="37339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Bank </a:t>
                      </a:r>
                      <a:endParaRPr lang="en-US" sz="1200" dirty="0"/>
                    </a:p>
                  </a:txBody>
                  <a:tcPr marL="92445" marR="92445" marT="46035" marB="46035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City</a:t>
                      </a:r>
                      <a:endParaRPr lang="en-US" sz="1200" dirty="0"/>
                    </a:p>
                  </a:txBody>
                  <a:tcPr marL="92445" marR="92445" marT="46035" marB="46035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Acquiring</a:t>
                      </a:r>
                      <a:endParaRPr lang="en-US" sz="1200" dirty="0"/>
                    </a:p>
                  </a:txBody>
                  <a:tcPr marL="92445" marR="92445" marT="46035" marB="46035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Closing Date</a:t>
                      </a:r>
                      <a:endParaRPr lang="en-US" sz="1200" dirty="0"/>
                    </a:p>
                  </a:txBody>
                  <a:tcPr marL="92445" marR="92445" marT="46035" marB="46035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Type</a:t>
                      </a:r>
                      <a:endParaRPr lang="en-US" sz="1200" dirty="0"/>
                    </a:p>
                  </a:txBody>
                  <a:tcPr marL="92445" marR="92445" marT="46035" marB="46035"/>
                </a:tc>
              </a:tr>
              <a:tr h="3733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FF"/>
                          </a:solidFill>
                          <a:latin typeface="Arial"/>
                        </a:rPr>
                        <a:t>The La Coste National Bank</a:t>
                      </a:r>
                    </a:p>
                  </a:txBody>
                  <a:tcPr marL="9629" marR="9629" marT="95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 Coste</a:t>
                      </a:r>
                    </a:p>
                  </a:txBody>
                  <a:tcPr marL="9629" marR="9629" marT="95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Community National Bank</a:t>
                      </a:r>
                    </a:p>
                  </a:txBody>
                  <a:tcPr marL="9629" marR="9629" marT="95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1F497D"/>
                          </a:solidFill>
                          <a:latin typeface="Arial"/>
                        </a:rPr>
                        <a:t>2/19/2010</a:t>
                      </a:r>
                    </a:p>
                  </a:txBody>
                  <a:tcPr marL="9629" marR="9629" marT="95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Federal National</a:t>
                      </a:r>
                    </a:p>
                  </a:txBody>
                  <a:tcPr marL="9629" marR="9629" marT="9591" marB="0" anchor="b"/>
                </a:tc>
              </a:tr>
              <a:tr h="3733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North Houston Bank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Houston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U.S. Bank N.A.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953735"/>
                          </a:solidFill>
                          <a:latin typeface="Arial"/>
                        </a:rPr>
                        <a:t>10/30/2009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State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33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Madisonville State Bank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Madisonville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U.S. Bank N.A.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953735"/>
                          </a:solidFill>
                          <a:latin typeface="Arial"/>
                        </a:rPr>
                        <a:t>10/30/2009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State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33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FF"/>
                          </a:solidFill>
                          <a:latin typeface="Arial"/>
                        </a:rPr>
                        <a:t>Citizens National Bank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Teague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U.S. Bank N.A.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953735"/>
                          </a:solidFill>
                          <a:latin typeface="Arial"/>
                        </a:rPr>
                        <a:t>10/30/2009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Federal National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33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FF"/>
                          </a:solidFill>
                          <a:latin typeface="Arial"/>
                        </a:rPr>
                        <a:t>Guaranty Bank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Austin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BBVA Compass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953735"/>
                          </a:solidFill>
                          <a:latin typeface="Arial"/>
                        </a:rPr>
                        <a:t>8/21/2009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Federal Savings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33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FF"/>
                          </a:solidFill>
                          <a:latin typeface="Arial"/>
                        </a:rPr>
                        <a:t>Millennium State Bank of Texas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Dallas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State Bank of Texas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953735"/>
                          </a:solidFill>
                          <a:latin typeface="Arial"/>
                        </a:rPr>
                        <a:t>7/2/2009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State</a:t>
                      </a:r>
                    </a:p>
                  </a:txBody>
                  <a:tcPr marL="9629" marR="9629" marT="9591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33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FF"/>
                          </a:solidFill>
                          <a:latin typeface="Arial"/>
                        </a:rPr>
                        <a:t>Sanderson State Bank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Sanderson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The Pecos County State Bank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254061"/>
                          </a:solidFill>
                          <a:latin typeface="Arial"/>
                        </a:rPr>
                        <a:t>12/12/2008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State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33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Franklin Bank, SSB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Houston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Prosperity Bank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254061"/>
                          </a:solidFill>
                          <a:latin typeface="Arial"/>
                        </a:rPr>
                        <a:t>11/7/2008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State Savings</a:t>
                      </a:r>
                    </a:p>
                  </a:txBody>
                  <a:tcPr marL="9629" marR="9629" marT="9591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33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sng" strike="noStrike">
                          <a:solidFill>
                            <a:srgbClr val="0000FF"/>
                          </a:solidFill>
                          <a:latin typeface="Arial"/>
                        </a:rPr>
                        <a:t>Bank of Sierra Blanca</a:t>
                      </a:r>
                    </a:p>
                  </a:txBody>
                  <a:tcPr marL="9629" marR="9629" marT="9591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Sierra Blanca</a:t>
                      </a:r>
                    </a:p>
                  </a:txBody>
                  <a:tcPr marL="9629" marR="9629" marT="9591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The Security State Bank of Pecos</a:t>
                      </a:r>
                    </a:p>
                  </a:txBody>
                  <a:tcPr marL="9629" marR="9629" marT="9591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1/18/2002</a:t>
                      </a:r>
                    </a:p>
                  </a:txBody>
                  <a:tcPr marL="9629" marR="9629" marT="9591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State</a:t>
                      </a:r>
                    </a:p>
                  </a:txBody>
                  <a:tcPr marL="9629" marR="9629" marT="9591" marB="0" anchor="b"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94627-1086-440E-BF19-69C4B382506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 userDrawn="1"/>
        </p:nvSpPr>
        <p:spPr>
          <a:xfrm>
            <a:off x="8610600" y="6400800"/>
            <a:ext cx="3810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>
          <a:xfrm>
            <a:off x="5943600" y="76200"/>
            <a:ext cx="2514600" cy="288925"/>
          </a:xfrm>
        </p:spPr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67000" y="6477000"/>
            <a:ext cx="3429000" cy="2889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610600" y="6458712"/>
            <a:ext cx="377952" cy="246888"/>
          </a:xfrm>
        </p:spPr>
        <p:txBody>
          <a:bodyPr/>
          <a:lstStyle>
            <a:lvl1pPr>
              <a:defRPr b="1"/>
            </a:lvl1pPr>
          </a:lstStyle>
          <a:p>
            <a:fld id="{CA15C064-DD44-4CAC-873E-2D1F548216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8/15/2013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905000"/>
            <a:ext cx="6400800" cy="122237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Senate Finance Committee HEARING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81400"/>
            <a:ext cx="8458200" cy="914400"/>
          </a:xfrm>
        </p:spPr>
        <p:txBody>
          <a:bodyPr>
            <a:normAutofit lnSpcReduction="10000"/>
          </a:bodyPr>
          <a:lstStyle/>
          <a:p>
            <a:pPr algn="ctr"/>
            <a:endParaRPr lang="en-US" sz="2800" b="1" dirty="0" smtClean="0"/>
          </a:p>
          <a:p>
            <a:pPr algn="ctr"/>
            <a:r>
              <a:rPr lang="en-US" dirty="0" smtClean="0"/>
              <a:t>February 23, 2011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54864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400" dirty="0" smtClean="0">
                <a:solidFill>
                  <a:schemeClr val="tx2">
                    <a:shade val="75000"/>
                  </a:schemeClr>
                </a:solidFill>
              </a:rPr>
              <a:t>Charles G. Cooper, Banking Commissioner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400" dirty="0" smtClean="0">
                <a:solidFill>
                  <a:schemeClr val="tx2">
                    <a:shade val="75000"/>
                  </a:schemeClr>
                </a:solidFill>
              </a:rPr>
              <a:t>Texas Department of Banking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58712"/>
            <a:ext cx="3810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10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5486400"/>
          </a:xfrm>
        </p:spPr>
        <p:txBody>
          <a:bodyPr>
            <a:normAutofit lnSpcReduction="10000"/>
          </a:bodyPr>
          <a:lstStyle/>
          <a:p>
            <a:pPr indent="-227013">
              <a:buFont typeface="Wingdings 2" pitchFamily="18" charset="2"/>
              <a:buChar char="ó"/>
              <a:defRPr/>
            </a:pPr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indent="-227013">
              <a:buFont typeface="Wingdings 2" pitchFamily="18" charset="2"/>
              <a:buChar char="ó"/>
              <a:defRPr/>
            </a:pPr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indent="-227013">
              <a:buFont typeface="Wingdings 2" pitchFamily="18" charset="2"/>
              <a:buChar char="ó"/>
              <a:defRPr/>
            </a:pPr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indent="-227013">
              <a:buFont typeface="Wingdings 2" pitchFamily="18" charset="2"/>
              <a:buChar char="ó"/>
              <a:defRPr/>
            </a:pPr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indent="-227013">
              <a:buFont typeface="Wingdings 2" pitchFamily="18" charset="2"/>
              <a:buChar char="ó"/>
              <a:defRPr/>
            </a:pPr>
            <a:endParaRPr lang="en-US" sz="1800" dirty="0" smtClean="0"/>
          </a:p>
          <a:p>
            <a:pPr indent="-227013">
              <a:buFont typeface="Wingdings 2" pitchFamily="18" charset="2"/>
              <a:buChar char="ó"/>
              <a:defRPr/>
            </a:pPr>
            <a:r>
              <a:rPr lang="en-US" sz="1800" dirty="0" smtClean="0"/>
              <a:t>In August 2009, there were 10 financial examiners and 14 limited term employees vacancies. As of February 15, 2011, there were 2 financial examiners and 3 limited term employees vacancies.  </a:t>
            </a:r>
          </a:p>
          <a:p>
            <a:pPr indent="-227013">
              <a:buFont typeface="Wingdings 2" pitchFamily="18" charset="2"/>
              <a:buChar char="ó"/>
              <a:defRPr/>
            </a:pPr>
            <a:r>
              <a:rPr lang="en-US" sz="1800" dirty="0" smtClean="0"/>
              <a:t>Completion of Revenue Accounting Process audit by an outside accounting firm and Post Payment audit by the Comptroller of Public Accounts with no material findings in either. </a:t>
            </a:r>
          </a:p>
          <a:p>
            <a:pPr indent="-227013">
              <a:buFont typeface="Wingdings 2" pitchFamily="18" charset="2"/>
              <a:buChar char="ó"/>
              <a:defRPr/>
            </a:pPr>
            <a:r>
              <a:rPr lang="en-US" sz="1800" dirty="0" smtClean="0"/>
              <a:t>Agency fulfilled examination priorities while also assisting federal counterparts with their examinations.</a:t>
            </a:r>
          </a:p>
          <a:p>
            <a:pPr lvl="1" indent="-227013">
              <a:buFont typeface="Wingdings" pitchFamily="2" charset="2"/>
              <a:buChar char="ü"/>
              <a:defRPr/>
            </a:pPr>
            <a:r>
              <a:rPr lang="en-US" sz="1800" dirty="0" smtClean="0"/>
              <a:t>In FY 2010: </a:t>
            </a:r>
          </a:p>
          <a:p>
            <a:pPr lvl="2" indent="-227013">
              <a:buFont typeface="Wingdings" pitchFamily="2" charset="2"/>
              <a:buChar char="ü"/>
              <a:defRPr/>
            </a:pPr>
            <a:r>
              <a:rPr lang="en-US" sz="1800" dirty="0" smtClean="0"/>
              <a:t>94% of banks received examinations when due. (16 past due at 8/31/2010)</a:t>
            </a:r>
          </a:p>
          <a:p>
            <a:pPr lvl="2" indent="-227013">
              <a:buFont typeface="Wingdings" pitchFamily="2" charset="2"/>
              <a:buChar char="ü"/>
              <a:defRPr/>
            </a:pPr>
            <a:r>
              <a:rPr lang="en-US" sz="1800" dirty="0" smtClean="0"/>
              <a:t>464 bank, foreign bank, trust company, trust department, IT, and other specialty examinations or reviews were performed. (4 past due at 8/31/2010)</a:t>
            </a:r>
          </a:p>
          <a:p>
            <a:pPr lvl="2" indent="-227013">
              <a:buFont typeface="Wingdings" pitchFamily="2" charset="2"/>
              <a:buChar char="ü"/>
              <a:defRPr/>
            </a:pPr>
            <a:r>
              <a:rPr lang="en-US" sz="1800" dirty="0" smtClean="0"/>
              <a:t>594 Special Audit licensee examinations were performed. (14 past due at 8/31/2010)</a:t>
            </a:r>
            <a:endParaRPr lang="en-US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 indent="-227013">
              <a:buNone/>
              <a:defRPr/>
            </a:pPr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0">
              <a:buClrTx/>
              <a:buSzTx/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buClrTx/>
              <a:buSzTx/>
              <a:buFont typeface="Arial" pitchFamily="34" charset="0"/>
              <a:buChar char="•"/>
              <a:defRPr/>
            </a:pPr>
            <a:endParaRPr lang="en-US" dirty="0" smtClean="0"/>
          </a:p>
          <a:p>
            <a:pPr lvl="0">
              <a:buClrTx/>
              <a:buSzTx/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buClrTx/>
              <a:buSzTx/>
              <a:buFont typeface="Arial" pitchFamily="34" charset="0"/>
              <a:buChar char="•"/>
              <a:defRPr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1143000"/>
          <a:ext cx="7467600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3429000"/>
                <a:gridCol w="2057400"/>
              </a:tblGrid>
              <a:tr h="30480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Turnover</a:t>
                      </a:r>
                      <a:r>
                        <a:rPr lang="en-US" baseline="0" dirty="0" smtClean="0"/>
                        <a:t> Rate</a:t>
                      </a:r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FY 08</a:t>
                      </a:r>
                      <a:endParaRPr 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FY 09 </a:t>
                      </a:r>
                    </a:p>
                    <a:p>
                      <a:pPr algn="ctr"/>
                      <a:r>
                        <a:rPr lang="en-US" sz="1000" dirty="0" smtClean="0"/>
                        <a:t>Anticipation of Competitive Salary Adjustments</a:t>
                      </a:r>
                      <a:endParaRPr lang="en-US" sz="1000" dirty="0"/>
                    </a:p>
                  </a:txBody>
                  <a:tcPr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FY 10</a:t>
                      </a:r>
                      <a:endParaRPr 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11.4%</a:t>
                      </a:r>
                      <a:endParaRPr 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8.8%</a:t>
                      </a:r>
                      <a:endParaRPr lang="en-US" sz="1200" dirty="0"/>
                    </a:p>
                  </a:txBody>
                  <a:tcPr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6.2%</a:t>
                      </a:r>
                    </a:p>
                    <a:p>
                      <a:pPr algn="ctr"/>
                      <a:r>
                        <a:rPr lang="en-US" sz="1200" b="0" i="1" dirty="0" smtClean="0">
                          <a:solidFill>
                            <a:schemeClr val="tx1"/>
                          </a:solidFill>
                        </a:rPr>
                        <a:t>lowest in 11 years</a:t>
                      </a:r>
                      <a:endParaRPr lang="en-US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State Bank Challenges in Today’s Economy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58712"/>
            <a:ext cx="3810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11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 </a:t>
            </a:r>
          </a:p>
          <a:p>
            <a:pPr lvl="0">
              <a:buFont typeface="Wingdings 2" pitchFamily="18" charset="2"/>
              <a:buChar char="ó"/>
            </a:pPr>
            <a:r>
              <a:rPr lang="en-US" sz="2000" dirty="0" smtClean="0"/>
              <a:t>Managing troubled assets and engaging in robust servicing and collection practices.</a:t>
            </a:r>
          </a:p>
          <a:p>
            <a:pPr lvl="0">
              <a:buFont typeface="Wingdings 2" pitchFamily="18" charset="2"/>
              <a:buChar char="ó"/>
            </a:pPr>
            <a:r>
              <a:rPr lang="en-US" sz="2000" dirty="0" smtClean="0"/>
              <a:t>Acquiring stable and reasonably priced funding sources.</a:t>
            </a:r>
          </a:p>
          <a:p>
            <a:pPr lvl="0">
              <a:buFont typeface="Wingdings 2" pitchFamily="18" charset="2"/>
              <a:buChar char="ó"/>
            </a:pPr>
            <a:r>
              <a:rPr lang="en-US" sz="2000" dirty="0" smtClean="0"/>
              <a:t>Managing a narrowing net interest margin in a low rate environment.</a:t>
            </a:r>
          </a:p>
          <a:p>
            <a:pPr lvl="0">
              <a:buFont typeface="Wingdings 2" pitchFamily="18" charset="2"/>
              <a:buChar char="ó"/>
            </a:pPr>
            <a:r>
              <a:rPr lang="en-US" sz="2000" dirty="0" smtClean="0"/>
              <a:t>Seeking revenue diversification through noninterest income sources.</a:t>
            </a:r>
          </a:p>
          <a:p>
            <a:pPr lvl="0">
              <a:buFont typeface="Wingdings 2" pitchFamily="18" charset="2"/>
              <a:buChar char="ó"/>
            </a:pPr>
            <a:r>
              <a:rPr lang="en-US" sz="2000" dirty="0" smtClean="0"/>
              <a:t>Navigating and adapting to a changing regulatory environment </a:t>
            </a:r>
            <a:r>
              <a:rPr lang="en-US" sz="2000" smtClean="0"/>
              <a:t>(Dodd-Frank</a:t>
            </a:r>
            <a:r>
              <a:rPr lang="en-US" sz="2000" dirty="0" smtClean="0"/>
              <a:t>).</a:t>
            </a:r>
            <a:endParaRPr lang="en-US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0">
              <a:buClrTx/>
              <a:buSzTx/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buClrTx/>
              <a:buSzTx/>
              <a:buFont typeface="Arial" pitchFamily="34" charset="0"/>
              <a:buChar char="•"/>
              <a:defRPr/>
            </a:pPr>
            <a:endParaRPr lang="en-US" dirty="0" smtClean="0"/>
          </a:p>
          <a:p>
            <a:pPr lvl="0">
              <a:buClrTx/>
              <a:buSzTx/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buClrTx/>
              <a:buSzTx/>
              <a:buFont typeface="Arial" pitchFamily="34" charset="0"/>
              <a:buChar char="•"/>
              <a:defRPr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 Failures – Commercial Banks</a:t>
            </a:r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pic>
        <p:nvPicPr>
          <p:cNvPr id="1026" name="Picture 2" descr="F:\D-S-S\AA-PHIL\Cooper\Bank Failures Final 20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066800"/>
            <a:ext cx="4419600" cy="2667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77000"/>
            <a:ext cx="381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" y="6477000"/>
            <a:ext cx="274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2"/>
                </a:solidFill>
              </a:rPr>
              <a:t>Source: FDIC </a:t>
            </a:r>
            <a:endParaRPr lang="en-US" sz="1000" dirty="0">
              <a:solidFill>
                <a:schemeClr val="tx2"/>
              </a:solidFill>
            </a:endParaRPr>
          </a:p>
        </p:txBody>
      </p:sp>
      <p:pic>
        <p:nvPicPr>
          <p:cNvPr id="3075" name="Picture 3" descr="C:\Users\WRodriguez\Documents\deletes\Charts\Bank Failures as of 12.31.09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066800"/>
            <a:ext cx="4343400" cy="2819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7" name="Picture 3" descr="F:\D-S-S\AA-PHIL\Cooper\Bank Failures Final 201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3733800"/>
            <a:ext cx="4458269" cy="274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7391400" y="1371600"/>
            <a:ext cx="10668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latin typeface="Arial" pitchFamily="34" charset="0"/>
                <a:cs typeface="Arial" pitchFamily="34" charset="0"/>
              </a:rPr>
              <a:t>(as of 12/31/2009)</a:t>
            </a:r>
            <a:endParaRPr lang="en-US" sz="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3733800"/>
            <a:ext cx="4343400" cy="2743200"/>
          </a:xfrm>
          <a:prstGeom prst="rect">
            <a:avLst/>
          </a:prstGeom>
          <a:ln w="952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Assets Under Supervision in Texas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458712"/>
            <a:ext cx="457200" cy="3992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13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3400" y="1295400"/>
          <a:ext cx="80772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6324600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FDIC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59080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/>
              <a:t>Exhibits</a:t>
            </a:r>
            <a:endParaRPr lang="en-US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953000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  <a:buFont typeface="Wingdings 2" pitchFamily="18" charset="2"/>
              <a:buChar char="ó"/>
            </a:pPr>
            <a:r>
              <a:rPr lang="en-US" sz="2400" dirty="0" smtClean="0"/>
              <a:t>Established in 1905 by the 29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Legislature.</a:t>
            </a:r>
          </a:p>
          <a:p>
            <a:pPr>
              <a:spcBef>
                <a:spcPts val="200"/>
              </a:spcBef>
              <a:buFont typeface="Wingdings 2" pitchFamily="18" charset="2"/>
              <a:buChar char="ó"/>
            </a:pPr>
            <a:r>
              <a:rPr lang="en-US" sz="2400" dirty="0" smtClean="0"/>
              <a:t>Rich tradition of professional and sound regulation.</a:t>
            </a:r>
          </a:p>
          <a:p>
            <a:pPr>
              <a:spcBef>
                <a:spcPts val="200"/>
              </a:spcBef>
              <a:buFont typeface="Wingdings 2" pitchFamily="18" charset="2"/>
              <a:buChar char="ó"/>
            </a:pPr>
            <a:r>
              <a:rPr lang="en-US" sz="2400" dirty="0" smtClean="0"/>
              <a:t>Practices and promotes fiscal responsibility.</a:t>
            </a:r>
          </a:p>
          <a:p>
            <a:pPr>
              <a:spcBef>
                <a:spcPts val="200"/>
              </a:spcBef>
              <a:buFont typeface="Wingdings 2" pitchFamily="18" charset="2"/>
              <a:buChar char="ó"/>
            </a:pPr>
            <a:r>
              <a:rPr lang="en-US" sz="2400" dirty="0" smtClean="0"/>
              <a:t>Reduces regulatory burden by coordinating regulatory activities with other state and federal agencies.</a:t>
            </a:r>
          </a:p>
          <a:p>
            <a:pPr>
              <a:spcBef>
                <a:spcPts val="200"/>
              </a:spcBef>
              <a:buFont typeface="Wingdings 2" pitchFamily="18" charset="2"/>
              <a:buChar char="ó"/>
            </a:pPr>
            <a:r>
              <a:rPr lang="en-US" sz="2400" dirty="0" smtClean="0"/>
              <a:t>Our mission is to ensure Texas has a safe, sound and competitive financial services system.</a:t>
            </a:r>
          </a:p>
          <a:p>
            <a:pPr>
              <a:spcBef>
                <a:spcPts val="200"/>
              </a:spcBef>
              <a:buFont typeface="Wingdings 2" pitchFamily="18" charset="2"/>
              <a:buChar char="ó"/>
            </a:pPr>
            <a:r>
              <a:rPr lang="en-US" sz="2400" dirty="0" smtClean="0"/>
              <a:t>Regulatory oversight in the banking industry is countercyclical, and during times of economic stress there is an increased need for supervision.</a:t>
            </a:r>
          </a:p>
          <a:p>
            <a:pPr>
              <a:spcBef>
                <a:spcPts val="200"/>
              </a:spcBef>
              <a:buFont typeface="Wingdings 2" pitchFamily="18" charset="2"/>
              <a:buChar char="ó"/>
            </a:pPr>
            <a:r>
              <a:rPr lang="en-US" sz="2400" dirty="0" smtClean="0"/>
              <a:t>Department Motto – “Tough but Fair.”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58712"/>
            <a:ext cx="2286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2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 of Regulated Entities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58712"/>
            <a:ext cx="3810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3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04800" y="1447800"/>
          <a:ext cx="5638800" cy="449145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819400"/>
                <a:gridCol w="2819400"/>
              </a:tblGrid>
              <a:tr h="46526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Regulated</a:t>
                      </a:r>
                      <a:r>
                        <a:rPr lang="en-US" sz="1600" baseline="0" dirty="0" smtClean="0"/>
                        <a:t> Entities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Number of Entities</a:t>
                      </a:r>
                      <a:endParaRPr 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1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</a:rPr>
                        <a:t>As of December 31, 2010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465269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Commercial</a:t>
                      </a:r>
                      <a:r>
                        <a:rPr lang="en-US" sz="1200" b="1" baseline="0" dirty="0" smtClean="0"/>
                        <a:t> Banks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314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5269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Public Trust Companies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 Nonexempt</a:t>
                      </a:r>
                    </a:p>
                    <a:p>
                      <a:pPr algn="ctr"/>
                      <a:r>
                        <a:rPr lang="en-US" sz="1200" dirty="0" smtClean="0"/>
                        <a:t>22</a:t>
                      </a:r>
                      <a:r>
                        <a:rPr lang="en-US" sz="1200" baseline="0" dirty="0" smtClean="0"/>
                        <a:t> Exempt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5269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Foreign</a:t>
                      </a:r>
                      <a:r>
                        <a:rPr lang="en-US" sz="1200" b="1" baseline="0" dirty="0" smtClean="0"/>
                        <a:t> Bank Agencies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FBAs</a:t>
                      </a:r>
                    </a:p>
                    <a:p>
                      <a:pPr algn="ctr"/>
                      <a:r>
                        <a:rPr lang="en-US" sz="1200" dirty="0" smtClean="0"/>
                        <a:t>18 Representative</a:t>
                      </a:r>
                      <a:r>
                        <a:rPr lang="en-US" sz="1200" baseline="0" dirty="0" smtClean="0"/>
                        <a:t> Offices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52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Money Service</a:t>
                      </a:r>
                      <a:r>
                        <a:rPr lang="en-US" sz="1200" b="1" baseline="0" dirty="0" smtClean="0"/>
                        <a:t> Businesses</a:t>
                      </a:r>
                      <a:endParaRPr lang="en-US" sz="120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133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52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Prepaid Funeral Contract Sellers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403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5269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Perpetual Care Cemeteries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244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254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Private Child Support Enforcement</a:t>
                      </a:r>
                      <a:r>
                        <a:rPr lang="en-US" sz="1200" b="1" baseline="0" dirty="0" smtClean="0"/>
                        <a:t> Agencies</a:t>
                      </a:r>
                      <a:endParaRPr lang="en-US" sz="120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10*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5269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Check Verification</a:t>
                      </a:r>
                      <a:r>
                        <a:rPr lang="en-US" sz="1200" b="1" baseline="0" dirty="0" smtClean="0"/>
                        <a:t> Entities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4*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5943600"/>
            <a:ext cx="2133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 smtClean="0"/>
              <a:t>* Registration requirement only</a:t>
            </a:r>
            <a:endParaRPr lang="en-US" sz="105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096000" y="2014478"/>
            <a:ext cx="3048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The Department conducts examinations of entities under its supervision to ensure entities operate in a safe and sound manner and are in compliance with state and federal laws.  Assets of the regulated entities represented in the table are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approximately $360 billion.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81</a:t>
            </a:r>
            <a:r>
              <a:rPr lang="en-US" baseline="30000" dirty="0" smtClean="0"/>
              <a:t>st</a:t>
            </a:r>
            <a:r>
              <a:rPr lang="en-US" dirty="0" smtClean="0"/>
              <a:t> Legislative Session – HB 2774 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58712"/>
            <a:ext cx="2286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4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b="1" dirty="0" smtClean="0"/>
              <a:t>SDSI Authority and Requirements</a:t>
            </a:r>
            <a:endParaRPr lang="en-US" sz="2000" dirty="0" smtClean="0"/>
          </a:p>
          <a:p>
            <a:pPr indent="-174625" fontAlgn="auto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ó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Statutory Authority: Texas Finance Code, §16.002 </a:t>
            </a:r>
          </a:p>
          <a:p>
            <a:pPr indent="-174625" fontAlgn="auto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ó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Requirements: </a:t>
            </a:r>
          </a:p>
          <a:p>
            <a:pPr marL="514350" indent="-16827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Annual budget approved by Finance Commission. </a:t>
            </a:r>
          </a:p>
          <a:p>
            <a:pPr marL="514350" indent="-16827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Agency responsible for all direct and indirect costs; no cost to General Revenue Fund. </a:t>
            </a:r>
          </a:p>
          <a:p>
            <a:pPr marL="914400" lvl="1" indent="-1682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Must pay employee benefits and charges from other state agencies (i.e. Attorney General, State Auditor, and other state agencies, etc.).</a:t>
            </a:r>
          </a:p>
          <a:p>
            <a:pPr marL="341313" indent="-163513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ó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Funds maintained at Texas Treasury Safekeeping Trust. </a:t>
            </a:r>
          </a:p>
          <a:p>
            <a:pPr marL="346075" lvl="1" indent="-168275">
              <a:buFont typeface="Wingdings 2" pitchFamily="18" charset="2"/>
              <a:buChar char="ó"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State Auditor’s Office may conduct audits, including financial reports and performance audits.</a:t>
            </a:r>
          </a:p>
          <a:p>
            <a:pPr marL="346075" lvl="1" indent="-177800">
              <a:lnSpc>
                <a:spcPct val="120000"/>
              </a:lnSpc>
              <a:spcBef>
                <a:spcPts val="0"/>
              </a:spcBef>
              <a:buFont typeface="Wingdings 2" pitchFamily="18" charset="2"/>
              <a:buChar char="ó"/>
              <a:tabLst>
                <a:tab pos="568325" algn="l"/>
              </a:tabLst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Quarterly financial statements are submitted to the Finance Commission for review and approval.</a:t>
            </a:r>
          </a:p>
          <a:p>
            <a:pPr marL="514350" indent="-16827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ó"/>
              <a:defRPr/>
            </a:pPr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8392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81</a:t>
            </a:r>
            <a:r>
              <a:rPr lang="en-US" baseline="30000" dirty="0" smtClean="0"/>
              <a:t>st</a:t>
            </a:r>
            <a:r>
              <a:rPr lang="en-US" dirty="0" smtClean="0"/>
              <a:t> Legislative Session – HB 2774 </a:t>
            </a:r>
            <a:r>
              <a:rPr lang="en-US" sz="1600" dirty="0" smtClean="0"/>
              <a:t>(continued)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58712"/>
            <a:ext cx="2286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5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5029200"/>
          </a:xfrm>
        </p:spPr>
        <p:txBody>
          <a:bodyPr>
            <a:normAutofit/>
          </a:bodyPr>
          <a:lstStyle/>
          <a:p>
            <a:pPr marL="347663" indent="-347663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7663" indent="-179388" fontAlgn="auto">
              <a:spcAft>
                <a:spcPts val="0"/>
              </a:spcAft>
              <a:buFont typeface="Wingdings 2" pitchFamily="18" charset="2"/>
              <a:buChar char="ó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Annual report submitted to Governor, House Appropriations, Senate Finance and LBB (Exhibit A - Submitted October 2010): </a:t>
            </a:r>
          </a:p>
          <a:p>
            <a:pPr marL="914400" indent="-17462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Salary of agency personnel and travel expenses, including Commission travel; </a:t>
            </a:r>
          </a:p>
          <a:p>
            <a:pPr marL="914400" indent="-17462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Agency operating plan and annual budget; and </a:t>
            </a:r>
          </a:p>
          <a:p>
            <a:pPr marL="914400" indent="-17462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Detailed report of revenues and expenditures for previous 12 months. </a:t>
            </a:r>
          </a:p>
          <a:p>
            <a:pPr marL="914400" indent="-17462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1800" dirty="0" smtClean="0"/>
          </a:p>
          <a:p>
            <a:pPr marL="346075" indent="-177800">
              <a:spcBef>
                <a:spcPts val="0"/>
              </a:spcBef>
              <a:buFont typeface="Wingdings 2" pitchFamily="18" charset="2"/>
              <a:buChar char="ó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Biennial activity report submitted to Legislature and Governor to include (Exhibit B - Submitted December 2010): </a:t>
            </a:r>
          </a:p>
          <a:p>
            <a:pPr marL="914400" indent="-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Any audit performed by the State Auditor; </a:t>
            </a:r>
          </a:p>
          <a:p>
            <a:pPr marL="914400" indent="-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Financial report of previous fiscal year; and </a:t>
            </a:r>
          </a:p>
          <a:p>
            <a:pPr marL="914400" indent="-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Description of all new rules and changes in fees imposed on regulated industries.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Sources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58712"/>
            <a:ext cx="2286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6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sp>
        <p:nvSpPr>
          <p:cNvPr id="6" name="Title 1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2209800"/>
          </a:xfrm>
        </p:spPr>
        <p:txBody>
          <a:bodyPr>
            <a:normAutofit/>
          </a:bodyPr>
          <a:lstStyle/>
          <a:p>
            <a:pPr marL="225425" indent="-225425">
              <a:spcBef>
                <a:spcPct val="50000"/>
              </a:spcBef>
              <a:buClr>
                <a:schemeClr val="accent1"/>
              </a:buClr>
              <a:buFont typeface="Wingdings 2" pitchFamily="18" charset="2"/>
              <a:buChar char="é"/>
            </a:pPr>
            <a:r>
              <a:rPr lang="en-US" sz="1800" dirty="0" smtClean="0"/>
              <a:t>The Department is </a:t>
            </a:r>
            <a:r>
              <a:rPr lang="en-US" sz="1800" u="sng" dirty="0" smtClean="0"/>
              <a:t>fully self-funded and fully self-leveling</a:t>
            </a:r>
            <a:r>
              <a:rPr lang="en-US" sz="1800" dirty="0" smtClean="0"/>
              <a:t>.</a:t>
            </a:r>
          </a:p>
          <a:p>
            <a:pPr marL="631825" lvl="1" indent="-174625"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ü"/>
            </a:pPr>
            <a:r>
              <a:rPr lang="en-US" sz="1800" dirty="0" smtClean="0"/>
              <a:t>Fees and assessments on regulated entities fund 100% of the agency’s expenditures.</a:t>
            </a:r>
          </a:p>
          <a:p>
            <a:pPr marL="631825" lvl="1" indent="-174625"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ü"/>
            </a:pPr>
            <a:r>
              <a:rPr lang="en-US" sz="1800" dirty="0" smtClean="0"/>
              <a:t>By statute, the Department of Banking is limited to collecting fees and assessments that cover only the agency’s direct and indirect expenditures.</a:t>
            </a:r>
            <a:endParaRPr lang="en-US" sz="18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6576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cap="all" dirty="0" smtClean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Expenses</a:t>
            </a:r>
            <a:endParaRPr kumimoji="0" lang="en-US" sz="1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62000" y="4267200"/>
            <a:ext cx="8382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81000" y="4457010"/>
            <a:ext cx="8458200" cy="217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77800" lvl="1" indent="-177800">
              <a:spcBef>
                <a:spcPts val="1080"/>
              </a:spcBef>
              <a:buClr>
                <a:schemeClr val="accent1"/>
              </a:buClr>
              <a:buSzPct val="70000"/>
              <a:buFont typeface="Wingdings 2" pitchFamily="18" charset="2"/>
              <a:buChar char="ó"/>
            </a:pPr>
            <a:r>
              <a:rPr lang="en-US" dirty="0" smtClean="0">
                <a:solidFill>
                  <a:schemeClr val="tx2"/>
                </a:solidFill>
              </a:rPr>
              <a:t>The agency has continued to follow the State Payroll, Travel, Purchasing and Procurement rules and standards for all agency expenditures. </a:t>
            </a:r>
          </a:p>
          <a:p>
            <a:pPr marL="514350" lvl="1" indent="-168275">
              <a:spcBef>
                <a:spcPts val="1080"/>
              </a:spcBef>
              <a:buClr>
                <a:schemeClr val="accent1"/>
              </a:buClr>
              <a:buSzPct val="70000"/>
              <a:buFont typeface="Wingdings" pitchFamily="2" charset="2"/>
              <a:buChar char="ü"/>
            </a:pPr>
            <a:r>
              <a:rPr lang="en-US" b="0" dirty="0" smtClean="0">
                <a:solidFill>
                  <a:schemeClr val="tx2"/>
                </a:solidFill>
              </a:rPr>
              <a:t>Salaries </a:t>
            </a:r>
            <a:r>
              <a:rPr lang="en-US" b="0" dirty="0">
                <a:solidFill>
                  <a:schemeClr val="tx2"/>
                </a:solidFill>
              </a:rPr>
              <a:t>and other personnel expenses average </a:t>
            </a:r>
            <a:r>
              <a:rPr lang="en-US" b="0" dirty="0" smtClean="0">
                <a:solidFill>
                  <a:schemeClr val="tx2"/>
                </a:solidFill>
              </a:rPr>
              <a:t>83% </a:t>
            </a:r>
            <a:r>
              <a:rPr lang="en-US" b="0" dirty="0">
                <a:solidFill>
                  <a:schemeClr val="tx2"/>
                </a:solidFill>
              </a:rPr>
              <a:t>of total expenditures.</a:t>
            </a:r>
          </a:p>
          <a:p>
            <a:pPr marL="514350" lvl="1" indent="-168275">
              <a:spcBef>
                <a:spcPct val="50000"/>
              </a:spcBef>
              <a:buClr>
                <a:schemeClr val="accent1"/>
              </a:buClr>
              <a:buSzPct val="70000"/>
              <a:buFont typeface="Wingdings" pitchFamily="2" charset="2"/>
              <a:buChar char="ü"/>
            </a:pPr>
            <a:r>
              <a:rPr lang="en-US" b="0" dirty="0">
                <a:solidFill>
                  <a:schemeClr val="tx2"/>
                </a:solidFill>
              </a:rPr>
              <a:t>Travel related expenses, mainly to conduct examinations, average </a:t>
            </a:r>
            <a:r>
              <a:rPr lang="en-US" b="0" dirty="0" smtClean="0">
                <a:solidFill>
                  <a:schemeClr val="tx2"/>
                </a:solidFill>
              </a:rPr>
              <a:t>9% </a:t>
            </a:r>
            <a:r>
              <a:rPr lang="en-US" b="0" dirty="0">
                <a:solidFill>
                  <a:schemeClr val="tx2"/>
                </a:solidFill>
              </a:rPr>
              <a:t>of total expenditures</a:t>
            </a:r>
            <a:r>
              <a:rPr lang="en-US" b="0" dirty="0" smtClean="0">
                <a:solidFill>
                  <a:schemeClr val="tx2"/>
                </a:solidFill>
              </a:rPr>
              <a:t>.</a:t>
            </a:r>
          </a:p>
          <a:p>
            <a:pPr marL="514350" lvl="1" indent="-168275">
              <a:spcBef>
                <a:spcPct val="50000"/>
              </a:spcBef>
              <a:buClr>
                <a:schemeClr val="accent1"/>
              </a:buClr>
              <a:buSzPct val="70000"/>
              <a:buFont typeface="Wingdings" pitchFamily="2" charset="2"/>
              <a:buChar char="ü"/>
            </a:pPr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Budget Process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58712"/>
            <a:ext cx="3810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7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3429000" cy="288925"/>
          </a:xfrm>
        </p:spPr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410200"/>
          </a:xfrm>
        </p:spPr>
        <p:txBody>
          <a:bodyPr>
            <a:noAutofit/>
          </a:bodyPr>
          <a:lstStyle/>
          <a:p>
            <a:pPr marL="346075" indent="-230188">
              <a:buNone/>
            </a:pPr>
            <a:r>
              <a:rPr lang="en-US" sz="1800" b="1" dirty="0" smtClean="0"/>
              <a:t>FY 2010 Budget</a:t>
            </a:r>
          </a:p>
          <a:p>
            <a:pPr marL="346075" indent="-230188">
              <a:buNone/>
            </a:pPr>
            <a:endParaRPr lang="en-US" sz="1600" b="1" dirty="0" smtClean="0"/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The FY 2010 budget was approved by the Finance Commission in August 2009 after SDSI was granted by 81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Legislature. </a:t>
            </a:r>
          </a:p>
          <a:p>
            <a:pPr marL="746125" lvl="1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This budget was substantially the same for expenditures appropriated by the 81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 Legislature  which included increased personnel for problem banks and competitive salary adjustments for financial examiners and related directors.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The budget included no change in fee structure.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Actual FY 2010 expenditures were 8% less than the amounts appropriated by the 81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Legislature.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The unrestricted fund balance at fiscal year end of $3.7 million meets the Government Finance Officers Association's recommended best practices of a minimum of two months of regular operating expenses.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None/>
            </a:pPr>
            <a:endParaRPr lang="en-US" sz="1800" dirty="0" smtClean="0"/>
          </a:p>
          <a:p>
            <a:pPr marL="346075" indent="-230188">
              <a:spcBef>
                <a:spcPts val="0"/>
              </a:spcBef>
              <a:spcAft>
                <a:spcPts val="100"/>
              </a:spcAft>
              <a:buNone/>
            </a:pPr>
            <a:endParaRPr lang="en-US" sz="1800" dirty="0" smtClean="0"/>
          </a:p>
          <a:p>
            <a:pPr marL="346075" indent="-230188">
              <a:buNone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Budget Process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458712"/>
            <a:ext cx="3810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8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3429000" cy="288925"/>
          </a:xfrm>
        </p:spPr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410200"/>
          </a:xfrm>
        </p:spPr>
        <p:txBody>
          <a:bodyPr>
            <a:noAutofit/>
          </a:bodyPr>
          <a:lstStyle/>
          <a:p>
            <a:pPr marL="346075" indent="-230188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b="1" dirty="0" smtClean="0"/>
              <a:t>FY 2011 Budget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A public hearing was held on July 20, 2010, to accept comments on the agency’s proposed 2011 budget. 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The budget included no change in fee structure.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The Finance Commission approved the agency’s budget at their August 2010 meeting.</a:t>
            </a:r>
          </a:p>
          <a:p>
            <a:pPr marL="746125" lvl="1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This budget was 3% greater than the expenditures appropriated by the 81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Legislature.</a:t>
            </a:r>
          </a:p>
          <a:p>
            <a:pPr marL="746125" lvl="1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Budget is for 196 FTEs.  Of these 140 are financial examiners.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endParaRPr lang="en-US" sz="1800" dirty="0" smtClean="0"/>
          </a:p>
          <a:p>
            <a:pPr marL="346075" indent="-230188">
              <a:spcBef>
                <a:spcPts val="200"/>
              </a:spcBef>
              <a:spcAft>
                <a:spcPts val="1200"/>
              </a:spcAft>
              <a:buNone/>
            </a:pPr>
            <a:r>
              <a:rPr lang="en-US" sz="1800" b="1" dirty="0" smtClean="0"/>
              <a:t>FY 2012 Budget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Budget process begins in Spring 2011.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Font typeface="Wingdings 2" pitchFamily="18" charset="2"/>
              <a:buChar char="ó"/>
            </a:pPr>
            <a:r>
              <a:rPr lang="en-US" sz="1800" dirty="0" smtClean="0"/>
              <a:t>Department does not anticipate a significant increase in its budget for FY 2012 or 2013.</a:t>
            </a:r>
          </a:p>
          <a:p>
            <a:pPr marL="346075" indent="-230188">
              <a:spcBef>
                <a:spcPts val="200"/>
              </a:spcBef>
              <a:spcAft>
                <a:spcPts val="200"/>
              </a:spcAft>
              <a:buNone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Financials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458712"/>
            <a:ext cx="228600" cy="246888"/>
          </a:xfrm>
        </p:spPr>
        <p:txBody>
          <a:bodyPr/>
          <a:lstStyle/>
          <a:p>
            <a:pPr algn="ctr"/>
            <a:fld id="{CA15C064-DD44-4CAC-873E-2D1F54821676}" type="slidenum">
              <a:rPr kumimoji="0" lang="en-US" smtClean="0"/>
              <a:pPr algn="ctr"/>
              <a:t>9</a:t>
            </a:fld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3429000" cy="288925"/>
          </a:xfrm>
        </p:spPr>
        <p:txBody>
          <a:bodyPr/>
          <a:lstStyle/>
          <a:p>
            <a:r>
              <a:rPr kumimoji="0" lang="en-US" dirty="0" smtClean="0"/>
              <a:t>Presented by the Texas Department of Banking</a:t>
            </a:r>
            <a:endParaRPr kumimoji="0"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1066801"/>
            <a:ext cx="434340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 algn="ctr">
              <a:buClr>
                <a:schemeClr val="accent1"/>
              </a:buClr>
              <a:buSzPct val="70000"/>
            </a:pPr>
            <a:r>
              <a:rPr lang="en-US" b="1" dirty="0" smtClean="0">
                <a:solidFill>
                  <a:schemeClr val="tx2"/>
                </a:solidFill>
              </a:rPr>
              <a:t>Differences between </a:t>
            </a:r>
          </a:p>
          <a:p>
            <a:pPr marL="168275" indent="-168275" algn="ctr">
              <a:buClr>
                <a:schemeClr val="accent1"/>
              </a:buClr>
              <a:buSzPct val="70000"/>
            </a:pPr>
            <a:r>
              <a:rPr lang="en-US" b="1" dirty="0" smtClean="0">
                <a:solidFill>
                  <a:schemeClr val="tx2"/>
                </a:solidFill>
              </a:rPr>
              <a:t>2010 Actual  and 2011 Budget</a:t>
            </a:r>
          </a:p>
          <a:p>
            <a:pPr marL="168275" indent="-168275" algn="ctr">
              <a:buClr>
                <a:schemeClr val="accent1"/>
              </a:buClr>
              <a:buSzPct val="70000"/>
            </a:pPr>
            <a:endParaRPr lang="en-US" sz="1000" b="1" dirty="0" smtClean="0">
              <a:solidFill>
                <a:schemeClr val="tx2"/>
              </a:solidFill>
            </a:endParaRPr>
          </a:p>
          <a:p>
            <a:pPr marL="168275" indent="-168275">
              <a:buClr>
                <a:schemeClr val="accent1"/>
              </a:buClr>
              <a:buSzPct val="70000"/>
              <a:buFont typeface="Wingdings 2" pitchFamily="18" charset="2"/>
              <a:buChar char="ó"/>
            </a:pPr>
            <a:r>
              <a:rPr lang="en-US" sz="1700" dirty="0" smtClean="0">
                <a:solidFill>
                  <a:schemeClr val="tx2"/>
                </a:solidFill>
              </a:rPr>
              <a:t>Staffing</a:t>
            </a:r>
          </a:p>
          <a:p>
            <a:pPr marL="625475" lvl="1" indent="-168275">
              <a:buClr>
                <a:schemeClr val="accent1"/>
              </a:buClr>
              <a:buSzPct val="70000"/>
              <a:buFont typeface="Wingdings" pitchFamily="2" charset="2"/>
              <a:buChar char="ü"/>
            </a:pPr>
            <a:r>
              <a:rPr lang="en-US" sz="1700" dirty="0" smtClean="0">
                <a:solidFill>
                  <a:schemeClr val="tx2"/>
                </a:solidFill>
              </a:rPr>
              <a:t>Financial examiner positions filled for the entire year</a:t>
            </a:r>
          </a:p>
          <a:p>
            <a:pPr marL="625475" lvl="1" indent="-168275">
              <a:buClr>
                <a:schemeClr val="accent1"/>
              </a:buClr>
              <a:buSzPct val="70000"/>
              <a:buFont typeface="Wingdings" pitchFamily="2" charset="2"/>
              <a:buChar char="ü"/>
            </a:pPr>
            <a:r>
              <a:rPr lang="en-US" sz="1700" dirty="0" smtClean="0">
                <a:solidFill>
                  <a:schemeClr val="tx2"/>
                </a:solidFill>
              </a:rPr>
              <a:t>2 new Financial Examiners</a:t>
            </a:r>
          </a:p>
          <a:p>
            <a:pPr marL="625475" lvl="1" indent="-168275">
              <a:buClr>
                <a:schemeClr val="accent1"/>
              </a:buClr>
              <a:buSzPct val="70000"/>
              <a:buFont typeface="Wingdings" pitchFamily="2" charset="2"/>
              <a:buChar char="ü"/>
            </a:pPr>
            <a:r>
              <a:rPr lang="en-US" sz="1700" dirty="0" smtClean="0">
                <a:solidFill>
                  <a:schemeClr val="tx2"/>
                </a:solidFill>
              </a:rPr>
              <a:t>Competitive salary adjustments for Financial Examiner series</a:t>
            </a:r>
          </a:p>
          <a:p>
            <a:pPr marL="168275" lvl="1" indent="-168275">
              <a:spcBef>
                <a:spcPts val="1200"/>
              </a:spcBef>
              <a:buClr>
                <a:schemeClr val="accent1"/>
              </a:buClr>
              <a:buSzPct val="70000"/>
              <a:buFont typeface="Wingdings 2" pitchFamily="18" charset="2"/>
              <a:buChar char="ó"/>
            </a:pPr>
            <a:r>
              <a:rPr lang="en-US" sz="1700" dirty="0" smtClean="0">
                <a:solidFill>
                  <a:schemeClr val="tx2"/>
                </a:solidFill>
              </a:rPr>
              <a:t>More travel for larger examiner staff, problem bank examinations and deferred examiner training classes.</a:t>
            </a:r>
          </a:p>
          <a:p>
            <a:pPr marL="168275" lvl="1" indent="-168275">
              <a:spcBef>
                <a:spcPts val="600"/>
              </a:spcBef>
              <a:buClr>
                <a:schemeClr val="accent1"/>
              </a:buClr>
              <a:buSzPct val="70000"/>
              <a:buFont typeface="Wingdings 2" pitchFamily="18" charset="2"/>
              <a:buChar char="ó"/>
            </a:pPr>
            <a:r>
              <a:rPr lang="en-US" sz="1700" dirty="0" smtClean="0">
                <a:solidFill>
                  <a:schemeClr val="tx2"/>
                </a:solidFill>
              </a:rPr>
              <a:t>Subscriptions to analytical data, trends and capital market business news services  for improved regulatory oversight (Bloomberg and Invictus).</a:t>
            </a:r>
          </a:p>
          <a:p>
            <a:pPr marL="168275" lvl="1" indent="-168275">
              <a:spcBef>
                <a:spcPts val="1200"/>
              </a:spcBef>
              <a:buClr>
                <a:schemeClr val="accent1"/>
              </a:buClr>
              <a:buSzPct val="70000"/>
              <a:buFont typeface="Wingdings 2" pitchFamily="18" charset="2"/>
              <a:buChar char="ó"/>
            </a:pPr>
            <a:r>
              <a:rPr lang="en-US" sz="1700" dirty="0" smtClean="0">
                <a:solidFill>
                  <a:schemeClr val="tx2"/>
                </a:solidFill>
              </a:rPr>
              <a:t>Training classes cancelled by outside vendors in 2010 were rescheduled for 2011.</a:t>
            </a:r>
            <a:endParaRPr lang="en-US" sz="1700" dirty="0">
              <a:solidFill>
                <a:schemeClr val="tx2"/>
              </a:solidFill>
            </a:endParaRPr>
          </a:p>
        </p:txBody>
      </p:sp>
      <p:cxnSp>
        <p:nvCxnSpPr>
          <p:cNvPr id="36" name="Elbow Connector 35"/>
          <p:cNvCxnSpPr/>
          <p:nvPr/>
        </p:nvCxnSpPr>
        <p:spPr>
          <a:xfrm flipV="1">
            <a:off x="3962400" y="1981200"/>
            <a:ext cx="914400" cy="685800"/>
          </a:xfrm>
          <a:prstGeom prst="bentConnector3">
            <a:avLst>
              <a:gd name="adj1" fmla="val 50000"/>
            </a:avLst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/>
          <p:nvPr/>
        </p:nvCxnSpPr>
        <p:spPr>
          <a:xfrm>
            <a:off x="3962400" y="2971800"/>
            <a:ext cx="914400" cy="685800"/>
          </a:xfrm>
          <a:prstGeom prst="bentConnector3">
            <a:avLst>
              <a:gd name="adj1" fmla="val 73377"/>
            </a:avLst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/>
          <p:nvPr/>
        </p:nvCxnSpPr>
        <p:spPr>
          <a:xfrm>
            <a:off x="3962400" y="3657600"/>
            <a:ext cx="914400" cy="838200"/>
          </a:xfrm>
          <a:prstGeom prst="bentConnector3">
            <a:avLst>
              <a:gd name="adj1" fmla="val 57792"/>
            </a:avLst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Elbow Connector 125"/>
          <p:cNvCxnSpPr/>
          <p:nvPr/>
        </p:nvCxnSpPr>
        <p:spPr>
          <a:xfrm>
            <a:off x="3977808" y="4358640"/>
            <a:ext cx="898992" cy="1371600"/>
          </a:xfrm>
          <a:prstGeom prst="bentConnector3">
            <a:avLst>
              <a:gd name="adj1" fmla="val 37410"/>
            </a:avLst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454" y="1219200"/>
            <a:ext cx="4213746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1278</Words>
  <Application>Microsoft Office PowerPoint</Application>
  <PresentationFormat>On-screen Show (4:3)</PresentationFormat>
  <Paragraphs>239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Senate Finance Committee HEARING</vt:lpstr>
      <vt:lpstr>Department Overview</vt:lpstr>
      <vt:lpstr>Profile of Regulated Entities</vt:lpstr>
      <vt:lpstr>81st Legislative Session – HB 2774 </vt:lpstr>
      <vt:lpstr>81st Legislative Session – HB 2774 (continued)</vt:lpstr>
      <vt:lpstr>Revenue Sources</vt:lpstr>
      <vt:lpstr>Agency Budget Process</vt:lpstr>
      <vt:lpstr>Agency Budget Process</vt:lpstr>
      <vt:lpstr>Agency Financials</vt:lpstr>
      <vt:lpstr>Accomplishments</vt:lpstr>
      <vt:lpstr>State Bank Challenges in Today’s Economy</vt:lpstr>
      <vt:lpstr>Bank Failures – Commercial Banks</vt:lpstr>
      <vt:lpstr>Assets Under Supervision in Texas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2013-08-16T03:57:26Z</dcterms:created>
  <dcterms:modified xsi:type="dcterms:W3CDTF">2013-08-16T03:58:03Z</dcterms:modified>
</cp:coreProperties>
</file>